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1" r:id="rId4"/>
    <p:sldId id="260" r:id="rId5"/>
    <p:sldId id="262" r:id="rId6"/>
    <p:sldId id="263" r:id="rId7"/>
    <p:sldId id="265" r:id="rId8"/>
    <p:sldId id="268" r:id="rId9"/>
    <p:sldId id="269" r:id="rId10"/>
    <p:sldId id="270" r:id="rId11"/>
    <p:sldId id="272" r:id="rId12"/>
    <p:sldId id="281" r:id="rId13"/>
    <p:sldId id="274" r:id="rId14"/>
    <p:sldId id="275" r:id="rId15"/>
    <p:sldId id="276" r:id="rId16"/>
    <p:sldId id="279" r:id="rId17"/>
    <p:sldId id="277" r:id="rId18"/>
    <p:sldId id="278"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64F277-A09B-4820-A759-53048BCB1960}" v="5" dt="2025-10-10T05:06:20.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4660"/>
  </p:normalViewPr>
  <p:slideViewPr>
    <p:cSldViewPr snapToGrid="0">
      <p:cViewPr>
        <p:scale>
          <a:sx n="50" d="100"/>
          <a:sy n="50" d="100"/>
        </p:scale>
        <p:origin x="1110" y="4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006524-0DE2-4F08-8EC7-02BCA00B83A1}" type="datetimeFigureOut">
              <a:rPr lang="en-IN" smtClean="0"/>
              <a:pPr/>
              <a:t>24-10-2025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A4406-FDBD-4717-9A89-0D7E189EE735}" type="slidenum">
              <a:rPr lang="en-IN" smtClean="0"/>
              <a:pPr/>
              <a:t>‹#›</a:t>
            </a:fld>
            <a:endParaRPr lang="en-IN"/>
          </a:p>
        </p:txBody>
      </p:sp>
    </p:spTree>
    <p:extLst>
      <p:ext uri="{BB962C8B-B14F-4D97-AF65-F5344CB8AC3E}">
        <p14:creationId xmlns:p14="http://schemas.microsoft.com/office/powerpoint/2010/main" val="1155439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DD40DBD-5326-4D8B-A243-CD30E69ED3E1}" type="slidenum">
              <a:rPr lang="en-IN" smtClean="0"/>
              <a:pPr/>
              <a:t>1</a:t>
            </a:fld>
            <a:endParaRPr lang="en-IN"/>
          </a:p>
        </p:txBody>
      </p:sp>
    </p:spTree>
    <p:extLst>
      <p:ext uri="{BB962C8B-B14F-4D97-AF65-F5344CB8AC3E}">
        <p14:creationId xmlns:p14="http://schemas.microsoft.com/office/powerpoint/2010/main" val="203173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DD40DBD-5326-4D8B-A243-CD30E69ED3E1}" type="slidenum">
              <a:rPr lang="en-IN" smtClean="0"/>
              <a:pPr/>
              <a:t>2</a:t>
            </a:fld>
            <a:endParaRPr lang="en-IN"/>
          </a:p>
        </p:txBody>
      </p:sp>
    </p:spTree>
    <p:extLst>
      <p:ext uri="{BB962C8B-B14F-4D97-AF65-F5344CB8AC3E}">
        <p14:creationId xmlns:p14="http://schemas.microsoft.com/office/powerpoint/2010/main" val="235284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DD40DBD-5326-4D8B-A243-CD30E69ED3E1}" type="slidenum">
              <a:rPr lang="en-IN" smtClean="0"/>
              <a:pPr/>
              <a:t>4</a:t>
            </a:fld>
            <a:endParaRPr lang="en-IN"/>
          </a:p>
        </p:txBody>
      </p:sp>
    </p:spTree>
    <p:extLst>
      <p:ext uri="{BB962C8B-B14F-4D97-AF65-F5344CB8AC3E}">
        <p14:creationId xmlns:p14="http://schemas.microsoft.com/office/powerpoint/2010/main" val="3968348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DD40DBD-5326-4D8B-A243-CD30E69ED3E1}" type="slidenum">
              <a:rPr lang="en-IN" smtClean="0"/>
              <a:pPr/>
              <a:t>5</a:t>
            </a:fld>
            <a:endParaRPr lang="en-IN"/>
          </a:p>
        </p:txBody>
      </p:sp>
    </p:spTree>
    <p:extLst>
      <p:ext uri="{BB962C8B-B14F-4D97-AF65-F5344CB8AC3E}">
        <p14:creationId xmlns:p14="http://schemas.microsoft.com/office/powerpoint/2010/main" val="3796510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DD40DBD-5326-4D8B-A243-CD30E69ED3E1}" type="slidenum">
              <a:rPr lang="en-IN" smtClean="0"/>
              <a:pPr/>
              <a:t>6</a:t>
            </a:fld>
            <a:endParaRPr lang="en-IN"/>
          </a:p>
        </p:txBody>
      </p:sp>
    </p:spTree>
    <p:extLst>
      <p:ext uri="{BB962C8B-B14F-4D97-AF65-F5344CB8AC3E}">
        <p14:creationId xmlns:p14="http://schemas.microsoft.com/office/powerpoint/2010/main" val="87884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8050A-C0D4-0CCB-9B4B-6ABEA05AA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8291C-FB63-72AC-8676-4D5D62650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E8E91-F724-063B-A86A-7D671043B1F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CB3C814-FBC5-9D11-791A-D211583003A5}"/>
              </a:ext>
            </a:extLst>
          </p:cNvPr>
          <p:cNvSpPr>
            <a:spLocks noGrp="1"/>
          </p:cNvSpPr>
          <p:nvPr>
            <p:ph type="sldNum" sz="quarter" idx="5"/>
          </p:nvPr>
        </p:nvSpPr>
        <p:spPr/>
        <p:txBody>
          <a:bodyPr/>
          <a:lstStyle/>
          <a:p>
            <a:fld id="{5DD40DBD-5326-4D8B-A243-CD30E69ED3E1}" type="slidenum">
              <a:rPr lang="en-IN" smtClean="0"/>
              <a:pPr/>
              <a:t>7</a:t>
            </a:fld>
            <a:endParaRPr lang="en-IN"/>
          </a:p>
        </p:txBody>
      </p:sp>
    </p:spTree>
    <p:extLst>
      <p:ext uri="{BB962C8B-B14F-4D97-AF65-F5344CB8AC3E}">
        <p14:creationId xmlns:p14="http://schemas.microsoft.com/office/powerpoint/2010/main" val="3630283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573E2-E94D-0F66-B1DA-F81CD4F8AB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1C4AEC-55E2-1BFA-D788-8DF16A3B6A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F59EA36-F76A-853C-18A1-D8E174D27998}"/>
              </a:ext>
            </a:extLst>
          </p:cNvPr>
          <p:cNvSpPr>
            <a:spLocks noGrp="1"/>
          </p:cNvSpPr>
          <p:nvPr>
            <p:ph type="dt" sz="half" idx="10"/>
          </p:nvPr>
        </p:nvSpPr>
        <p:spPr/>
        <p:txBody>
          <a:bodyPr/>
          <a:lstStyle/>
          <a:p>
            <a:fld id="{D9D83D16-DFDB-4D2C-8EC2-0673CB10EA91}" type="datetimeFigureOut">
              <a:rPr lang="en-IN" smtClean="0"/>
              <a:pPr/>
              <a:t>24-10-2025</a:t>
            </a:fld>
            <a:endParaRPr lang="en-IN"/>
          </a:p>
        </p:txBody>
      </p:sp>
      <p:sp>
        <p:nvSpPr>
          <p:cNvPr id="5" name="Footer Placeholder 4">
            <a:extLst>
              <a:ext uri="{FF2B5EF4-FFF2-40B4-BE49-F238E27FC236}">
                <a16:creationId xmlns:a16="http://schemas.microsoft.com/office/drawing/2014/main" id="{3EB84184-05E0-672A-6C54-BC0D9CAE47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1B69D-6D3A-E1AE-56ED-936869D9F42A}"/>
              </a:ext>
            </a:extLst>
          </p:cNvPr>
          <p:cNvSpPr>
            <a:spLocks noGrp="1"/>
          </p:cNvSpPr>
          <p:nvPr>
            <p:ph type="sldNum" sz="quarter" idx="12"/>
          </p:nvPr>
        </p:nvSpPr>
        <p:spPr/>
        <p:txBody>
          <a:bodyPr/>
          <a:lstStyle/>
          <a:p>
            <a:fld id="{622367F2-69A5-423E-8D64-F2F253ADC62F}" type="slidenum">
              <a:rPr lang="en-IN" smtClean="0"/>
              <a:pPr/>
              <a:t>‹#›</a:t>
            </a:fld>
            <a:endParaRPr lang="en-IN"/>
          </a:p>
        </p:txBody>
      </p:sp>
    </p:spTree>
    <p:extLst>
      <p:ext uri="{BB962C8B-B14F-4D97-AF65-F5344CB8AC3E}">
        <p14:creationId xmlns:p14="http://schemas.microsoft.com/office/powerpoint/2010/main" val="1717843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0F31-6F02-C1AC-AFBA-0DB8BA2883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93FD72-69F0-D4EC-A29B-3F1086EDF2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C5E43C-28ED-DBB3-0500-082CD5499439}"/>
              </a:ext>
            </a:extLst>
          </p:cNvPr>
          <p:cNvSpPr>
            <a:spLocks noGrp="1"/>
          </p:cNvSpPr>
          <p:nvPr>
            <p:ph type="dt" sz="half" idx="10"/>
          </p:nvPr>
        </p:nvSpPr>
        <p:spPr/>
        <p:txBody>
          <a:bodyPr/>
          <a:lstStyle/>
          <a:p>
            <a:fld id="{D9D83D16-DFDB-4D2C-8EC2-0673CB10EA91}" type="datetimeFigureOut">
              <a:rPr lang="en-IN" smtClean="0"/>
              <a:pPr/>
              <a:t>24-10-2025</a:t>
            </a:fld>
            <a:endParaRPr lang="en-IN"/>
          </a:p>
        </p:txBody>
      </p:sp>
      <p:sp>
        <p:nvSpPr>
          <p:cNvPr id="5" name="Footer Placeholder 4">
            <a:extLst>
              <a:ext uri="{FF2B5EF4-FFF2-40B4-BE49-F238E27FC236}">
                <a16:creationId xmlns:a16="http://schemas.microsoft.com/office/drawing/2014/main" id="{2C75FBB8-4F4B-A81D-39EB-DB78D2765B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BD9B9-2AC1-88A1-A05F-F23A858B852C}"/>
              </a:ext>
            </a:extLst>
          </p:cNvPr>
          <p:cNvSpPr>
            <a:spLocks noGrp="1"/>
          </p:cNvSpPr>
          <p:nvPr>
            <p:ph type="sldNum" sz="quarter" idx="12"/>
          </p:nvPr>
        </p:nvSpPr>
        <p:spPr/>
        <p:txBody>
          <a:bodyPr/>
          <a:lstStyle/>
          <a:p>
            <a:fld id="{622367F2-69A5-423E-8D64-F2F253ADC62F}" type="slidenum">
              <a:rPr lang="en-IN" smtClean="0"/>
              <a:pPr/>
              <a:t>‹#›</a:t>
            </a:fld>
            <a:endParaRPr lang="en-IN"/>
          </a:p>
        </p:txBody>
      </p:sp>
    </p:spTree>
    <p:extLst>
      <p:ext uri="{BB962C8B-B14F-4D97-AF65-F5344CB8AC3E}">
        <p14:creationId xmlns:p14="http://schemas.microsoft.com/office/powerpoint/2010/main" val="3528668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AE6CAF-3343-33C9-080D-DA689681ED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3AF283-3DEE-8AD3-8F65-45C5DF9A9C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FA69C3-46AD-86EB-250A-73E0584622E9}"/>
              </a:ext>
            </a:extLst>
          </p:cNvPr>
          <p:cNvSpPr>
            <a:spLocks noGrp="1"/>
          </p:cNvSpPr>
          <p:nvPr>
            <p:ph type="dt" sz="half" idx="10"/>
          </p:nvPr>
        </p:nvSpPr>
        <p:spPr/>
        <p:txBody>
          <a:bodyPr/>
          <a:lstStyle/>
          <a:p>
            <a:fld id="{D9D83D16-DFDB-4D2C-8EC2-0673CB10EA91}" type="datetimeFigureOut">
              <a:rPr lang="en-IN" smtClean="0"/>
              <a:pPr/>
              <a:t>24-10-2025</a:t>
            </a:fld>
            <a:endParaRPr lang="en-IN"/>
          </a:p>
        </p:txBody>
      </p:sp>
      <p:sp>
        <p:nvSpPr>
          <p:cNvPr id="5" name="Footer Placeholder 4">
            <a:extLst>
              <a:ext uri="{FF2B5EF4-FFF2-40B4-BE49-F238E27FC236}">
                <a16:creationId xmlns:a16="http://schemas.microsoft.com/office/drawing/2014/main" id="{BBE0A888-7FCC-8242-5CAF-C0229782EC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E306C1-D1BE-99C1-D793-AF1DE93D160B}"/>
              </a:ext>
            </a:extLst>
          </p:cNvPr>
          <p:cNvSpPr>
            <a:spLocks noGrp="1"/>
          </p:cNvSpPr>
          <p:nvPr>
            <p:ph type="sldNum" sz="quarter" idx="12"/>
          </p:nvPr>
        </p:nvSpPr>
        <p:spPr/>
        <p:txBody>
          <a:bodyPr/>
          <a:lstStyle/>
          <a:p>
            <a:fld id="{622367F2-69A5-423E-8D64-F2F253ADC62F}" type="slidenum">
              <a:rPr lang="en-IN" smtClean="0"/>
              <a:pPr/>
              <a:t>‹#›</a:t>
            </a:fld>
            <a:endParaRPr lang="en-IN"/>
          </a:p>
        </p:txBody>
      </p:sp>
    </p:spTree>
    <p:extLst>
      <p:ext uri="{BB962C8B-B14F-4D97-AF65-F5344CB8AC3E}">
        <p14:creationId xmlns:p14="http://schemas.microsoft.com/office/powerpoint/2010/main" val="4244379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0D65C-72AB-7E4A-71F1-277FC5DF40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F4A832-1D3C-BE31-4278-6ABDDA44EC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F9D5A5-1AA2-4BA3-77FE-6B107D6668A0}"/>
              </a:ext>
            </a:extLst>
          </p:cNvPr>
          <p:cNvSpPr>
            <a:spLocks noGrp="1"/>
          </p:cNvSpPr>
          <p:nvPr>
            <p:ph type="dt" sz="half" idx="10"/>
          </p:nvPr>
        </p:nvSpPr>
        <p:spPr/>
        <p:txBody>
          <a:bodyPr/>
          <a:lstStyle/>
          <a:p>
            <a:fld id="{D9D83D16-DFDB-4D2C-8EC2-0673CB10EA91}" type="datetimeFigureOut">
              <a:rPr lang="en-IN" smtClean="0"/>
              <a:pPr/>
              <a:t>24-10-2025</a:t>
            </a:fld>
            <a:endParaRPr lang="en-IN"/>
          </a:p>
        </p:txBody>
      </p:sp>
      <p:sp>
        <p:nvSpPr>
          <p:cNvPr id="5" name="Footer Placeholder 4">
            <a:extLst>
              <a:ext uri="{FF2B5EF4-FFF2-40B4-BE49-F238E27FC236}">
                <a16:creationId xmlns:a16="http://schemas.microsoft.com/office/drawing/2014/main" id="{A90271CA-8183-FABE-7C8E-7AF2635BBA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5766EB-3BDE-944F-9823-8C86B9EA8513}"/>
              </a:ext>
            </a:extLst>
          </p:cNvPr>
          <p:cNvSpPr>
            <a:spLocks noGrp="1"/>
          </p:cNvSpPr>
          <p:nvPr>
            <p:ph type="sldNum" sz="quarter" idx="12"/>
          </p:nvPr>
        </p:nvSpPr>
        <p:spPr/>
        <p:txBody>
          <a:bodyPr/>
          <a:lstStyle/>
          <a:p>
            <a:fld id="{622367F2-69A5-423E-8D64-F2F253ADC62F}" type="slidenum">
              <a:rPr lang="en-IN" smtClean="0"/>
              <a:pPr/>
              <a:t>‹#›</a:t>
            </a:fld>
            <a:endParaRPr lang="en-IN"/>
          </a:p>
        </p:txBody>
      </p:sp>
    </p:spTree>
    <p:extLst>
      <p:ext uri="{BB962C8B-B14F-4D97-AF65-F5344CB8AC3E}">
        <p14:creationId xmlns:p14="http://schemas.microsoft.com/office/powerpoint/2010/main" val="326747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99DD-C198-40DB-D836-5A9ADB084E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2BF6503-A139-3DA4-0396-174745A07E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8399AC-77BA-1CC6-350D-8A32D92B13B4}"/>
              </a:ext>
            </a:extLst>
          </p:cNvPr>
          <p:cNvSpPr>
            <a:spLocks noGrp="1"/>
          </p:cNvSpPr>
          <p:nvPr>
            <p:ph type="dt" sz="half" idx="10"/>
          </p:nvPr>
        </p:nvSpPr>
        <p:spPr/>
        <p:txBody>
          <a:bodyPr/>
          <a:lstStyle/>
          <a:p>
            <a:fld id="{D9D83D16-DFDB-4D2C-8EC2-0673CB10EA91}" type="datetimeFigureOut">
              <a:rPr lang="en-IN" smtClean="0"/>
              <a:pPr/>
              <a:t>24-10-2025</a:t>
            </a:fld>
            <a:endParaRPr lang="en-IN"/>
          </a:p>
        </p:txBody>
      </p:sp>
      <p:sp>
        <p:nvSpPr>
          <p:cNvPr id="5" name="Footer Placeholder 4">
            <a:extLst>
              <a:ext uri="{FF2B5EF4-FFF2-40B4-BE49-F238E27FC236}">
                <a16:creationId xmlns:a16="http://schemas.microsoft.com/office/drawing/2014/main" id="{59F2D08F-C75F-4E85-1CBC-EB5D957718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E77070-6DD7-2425-AF4E-C7ADD1A21B60}"/>
              </a:ext>
            </a:extLst>
          </p:cNvPr>
          <p:cNvSpPr>
            <a:spLocks noGrp="1"/>
          </p:cNvSpPr>
          <p:nvPr>
            <p:ph type="sldNum" sz="quarter" idx="12"/>
          </p:nvPr>
        </p:nvSpPr>
        <p:spPr/>
        <p:txBody>
          <a:bodyPr/>
          <a:lstStyle/>
          <a:p>
            <a:fld id="{622367F2-69A5-423E-8D64-F2F253ADC62F}" type="slidenum">
              <a:rPr lang="en-IN" smtClean="0"/>
              <a:pPr/>
              <a:t>‹#›</a:t>
            </a:fld>
            <a:endParaRPr lang="en-IN"/>
          </a:p>
        </p:txBody>
      </p:sp>
    </p:spTree>
    <p:extLst>
      <p:ext uri="{BB962C8B-B14F-4D97-AF65-F5344CB8AC3E}">
        <p14:creationId xmlns:p14="http://schemas.microsoft.com/office/powerpoint/2010/main" val="3883635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6845-6029-59C1-D26B-FD89ADDE74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23C677-F113-D9B2-732B-B546100AED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EE21E1-E342-F343-12B6-CE42775DD6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154F6F2-96B8-1EA0-0547-5377BAC813F2}"/>
              </a:ext>
            </a:extLst>
          </p:cNvPr>
          <p:cNvSpPr>
            <a:spLocks noGrp="1"/>
          </p:cNvSpPr>
          <p:nvPr>
            <p:ph type="dt" sz="half" idx="10"/>
          </p:nvPr>
        </p:nvSpPr>
        <p:spPr/>
        <p:txBody>
          <a:bodyPr/>
          <a:lstStyle/>
          <a:p>
            <a:fld id="{D9D83D16-DFDB-4D2C-8EC2-0673CB10EA91}" type="datetimeFigureOut">
              <a:rPr lang="en-IN" smtClean="0"/>
              <a:pPr/>
              <a:t>24-10-2025</a:t>
            </a:fld>
            <a:endParaRPr lang="en-IN"/>
          </a:p>
        </p:txBody>
      </p:sp>
      <p:sp>
        <p:nvSpPr>
          <p:cNvPr id="6" name="Footer Placeholder 5">
            <a:extLst>
              <a:ext uri="{FF2B5EF4-FFF2-40B4-BE49-F238E27FC236}">
                <a16:creationId xmlns:a16="http://schemas.microsoft.com/office/drawing/2014/main" id="{E3ADEE96-536D-78A9-E51E-82CFC98B23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57B12E-9967-855D-3DF9-C4366238B844}"/>
              </a:ext>
            </a:extLst>
          </p:cNvPr>
          <p:cNvSpPr>
            <a:spLocks noGrp="1"/>
          </p:cNvSpPr>
          <p:nvPr>
            <p:ph type="sldNum" sz="quarter" idx="12"/>
          </p:nvPr>
        </p:nvSpPr>
        <p:spPr/>
        <p:txBody>
          <a:bodyPr/>
          <a:lstStyle/>
          <a:p>
            <a:fld id="{622367F2-69A5-423E-8D64-F2F253ADC62F}" type="slidenum">
              <a:rPr lang="en-IN" smtClean="0"/>
              <a:pPr/>
              <a:t>‹#›</a:t>
            </a:fld>
            <a:endParaRPr lang="en-IN"/>
          </a:p>
        </p:txBody>
      </p:sp>
    </p:spTree>
    <p:extLst>
      <p:ext uri="{BB962C8B-B14F-4D97-AF65-F5344CB8AC3E}">
        <p14:creationId xmlns:p14="http://schemas.microsoft.com/office/powerpoint/2010/main" val="2600181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B14FD-9554-7B09-8FFA-B4934F529D5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32B973-2600-2825-A6C8-3C68FE3E2E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85640E-D7DD-922B-8CD9-80E0641C78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34B9F2-2428-3A3C-9D4E-77FF2DCC0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F76E1C-C3E3-5834-1AAD-E877DFB835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E46B4A-A027-6978-CD93-1C27282FC6DD}"/>
              </a:ext>
            </a:extLst>
          </p:cNvPr>
          <p:cNvSpPr>
            <a:spLocks noGrp="1"/>
          </p:cNvSpPr>
          <p:nvPr>
            <p:ph type="dt" sz="half" idx="10"/>
          </p:nvPr>
        </p:nvSpPr>
        <p:spPr/>
        <p:txBody>
          <a:bodyPr/>
          <a:lstStyle/>
          <a:p>
            <a:fld id="{D9D83D16-DFDB-4D2C-8EC2-0673CB10EA91}" type="datetimeFigureOut">
              <a:rPr lang="en-IN" smtClean="0"/>
              <a:pPr/>
              <a:t>24-10-2025</a:t>
            </a:fld>
            <a:endParaRPr lang="en-IN"/>
          </a:p>
        </p:txBody>
      </p:sp>
      <p:sp>
        <p:nvSpPr>
          <p:cNvPr id="8" name="Footer Placeholder 7">
            <a:extLst>
              <a:ext uri="{FF2B5EF4-FFF2-40B4-BE49-F238E27FC236}">
                <a16:creationId xmlns:a16="http://schemas.microsoft.com/office/drawing/2014/main" id="{B79B1A34-1251-368B-17B5-F6E1EE2FFB8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69F105-94A0-E5BB-FA6C-829A8643DF60}"/>
              </a:ext>
            </a:extLst>
          </p:cNvPr>
          <p:cNvSpPr>
            <a:spLocks noGrp="1"/>
          </p:cNvSpPr>
          <p:nvPr>
            <p:ph type="sldNum" sz="quarter" idx="12"/>
          </p:nvPr>
        </p:nvSpPr>
        <p:spPr/>
        <p:txBody>
          <a:bodyPr/>
          <a:lstStyle/>
          <a:p>
            <a:fld id="{622367F2-69A5-423E-8D64-F2F253ADC62F}" type="slidenum">
              <a:rPr lang="en-IN" smtClean="0"/>
              <a:pPr/>
              <a:t>‹#›</a:t>
            </a:fld>
            <a:endParaRPr lang="en-IN"/>
          </a:p>
        </p:txBody>
      </p:sp>
    </p:spTree>
    <p:extLst>
      <p:ext uri="{BB962C8B-B14F-4D97-AF65-F5344CB8AC3E}">
        <p14:creationId xmlns:p14="http://schemas.microsoft.com/office/powerpoint/2010/main" val="3733136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FD106-58FD-2779-012C-4927541FB7F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9C298A-DBDA-3D6E-3139-84A60E27F46F}"/>
              </a:ext>
            </a:extLst>
          </p:cNvPr>
          <p:cNvSpPr>
            <a:spLocks noGrp="1"/>
          </p:cNvSpPr>
          <p:nvPr>
            <p:ph type="dt" sz="half" idx="10"/>
          </p:nvPr>
        </p:nvSpPr>
        <p:spPr/>
        <p:txBody>
          <a:bodyPr/>
          <a:lstStyle/>
          <a:p>
            <a:fld id="{D9D83D16-DFDB-4D2C-8EC2-0673CB10EA91}" type="datetimeFigureOut">
              <a:rPr lang="en-IN" smtClean="0"/>
              <a:pPr/>
              <a:t>24-10-2025</a:t>
            </a:fld>
            <a:endParaRPr lang="en-IN"/>
          </a:p>
        </p:txBody>
      </p:sp>
      <p:sp>
        <p:nvSpPr>
          <p:cNvPr id="4" name="Footer Placeholder 3">
            <a:extLst>
              <a:ext uri="{FF2B5EF4-FFF2-40B4-BE49-F238E27FC236}">
                <a16:creationId xmlns:a16="http://schemas.microsoft.com/office/drawing/2014/main" id="{B1AEF6B9-6CC2-518A-38CE-9EF8B35D1D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7DEE63B-F74B-259A-7F85-6EC31C4E45FC}"/>
              </a:ext>
            </a:extLst>
          </p:cNvPr>
          <p:cNvSpPr>
            <a:spLocks noGrp="1"/>
          </p:cNvSpPr>
          <p:nvPr>
            <p:ph type="sldNum" sz="quarter" idx="12"/>
          </p:nvPr>
        </p:nvSpPr>
        <p:spPr/>
        <p:txBody>
          <a:bodyPr/>
          <a:lstStyle/>
          <a:p>
            <a:fld id="{622367F2-69A5-423E-8D64-F2F253ADC62F}" type="slidenum">
              <a:rPr lang="en-IN" smtClean="0"/>
              <a:pPr/>
              <a:t>‹#›</a:t>
            </a:fld>
            <a:endParaRPr lang="en-IN"/>
          </a:p>
        </p:txBody>
      </p:sp>
    </p:spTree>
    <p:extLst>
      <p:ext uri="{BB962C8B-B14F-4D97-AF65-F5344CB8AC3E}">
        <p14:creationId xmlns:p14="http://schemas.microsoft.com/office/powerpoint/2010/main" val="442667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084EF-F430-BC76-BD47-BF7F6362446D}"/>
              </a:ext>
            </a:extLst>
          </p:cNvPr>
          <p:cNvSpPr>
            <a:spLocks noGrp="1"/>
          </p:cNvSpPr>
          <p:nvPr>
            <p:ph type="dt" sz="half" idx="10"/>
          </p:nvPr>
        </p:nvSpPr>
        <p:spPr/>
        <p:txBody>
          <a:bodyPr/>
          <a:lstStyle/>
          <a:p>
            <a:fld id="{D9D83D16-DFDB-4D2C-8EC2-0673CB10EA91}" type="datetimeFigureOut">
              <a:rPr lang="en-IN" smtClean="0"/>
              <a:pPr/>
              <a:t>24-10-2025</a:t>
            </a:fld>
            <a:endParaRPr lang="en-IN"/>
          </a:p>
        </p:txBody>
      </p:sp>
      <p:sp>
        <p:nvSpPr>
          <p:cNvPr id="3" name="Footer Placeholder 2">
            <a:extLst>
              <a:ext uri="{FF2B5EF4-FFF2-40B4-BE49-F238E27FC236}">
                <a16:creationId xmlns:a16="http://schemas.microsoft.com/office/drawing/2014/main" id="{BF21145C-A56E-AD7D-FCB9-8C76704BCAD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F1CC43-1D2A-C90B-D6F8-FC963F89EB0F}"/>
              </a:ext>
            </a:extLst>
          </p:cNvPr>
          <p:cNvSpPr>
            <a:spLocks noGrp="1"/>
          </p:cNvSpPr>
          <p:nvPr>
            <p:ph type="sldNum" sz="quarter" idx="12"/>
          </p:nvPr>
        </p:nvSpPr>
        <p:spPr/>
        <p:txBody>
          <a:bodyPr/>
          <a:lstStyle/>
          <a:p>
            <a:fld id="{622367F2-69A5-423E-8D64-F2F253ADC62F}" type="slidenum">
              <a:rPr lang="en-IN" smtClean="0"/>
              <a:pPr/>
              <a:t>‹#›</a:t>
            </a:fld>
            <a:endParaRPr lang="en-IN"/>
          </a:p>
        </p:txBody>
      </p:sp>
    </p:spTree>
    <p:extLst>
      <p:ext uri="{BB962C8B-B14F-4D97-AF65-F5344CB8AC3E}">
        <p14:creationId xmlns:p14="http://schemas.microsoft.com/office/powerpoint/2010/main" val="405200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73409-8208-C05A-A75E-89D60E7655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C85835C-D5A9-88FD-B7AD-57892BAD1C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3607DA-456A-C96B-58DA-04C847A515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9DAF38-B3B8-2A98-ACC0-D4C124DA16D7}"/>
              </a:ext>
            </a:extLst>
          </p:cNvPr>
          <p:cNvSpPr>
            <a:spLocks noGrp="1"/>
          </p:cNvSpPr>
          <p:nvPr>
            <p:ph type="dt" sz="half" idx="10"/>
          </p:nvPr>
        </p:nvSpPr>
        <p:spPr/>
        <p:txBody>
          <a:bodyPr/>
          <a:lstStyle/>
          <a:p>
            <a:fld id="{D9D83D16-DFDB-4D2C-8EC2-0673CB10EA91}" type="datetimeFigureOut">
              <a:rPr lang="en-IN" smtClean="0"/>
              <a:pPr/>
              <a:t>24-10-2025</a:t>
            </a:fld>
            <a:endParaRPr lang="en-IN"/>
          </a:p>
        </p:txBody>
      </p:sp>
      <p:sp>
        <p:nvSpPr>
          <p:cNvPr id="6" name="Footer Placeholder 5">
            <a:extLst>
              <a:ext uri="{FF2B5EF4-FFF2-40B4-BE49-F238E27FC236}">
                <a16:creationId xmlns:a16="http://schemas.microsoft.com/office/drawing/2014/main" id="{48762E88-E2C6-DA81-7BB1-1F1202EA9F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706DA9-77CD-7ACC-2A82-964F609BB425}"/>
              </a:ext>
            </a:extLst>
          </p:cNvPr>
          <p:cNvSpPr>
            <a:spLocks noGrp="1"/>
          </p:cNvSpPr>
          <p:nvPr>
            <p:ph type="sldNum" sz="quarter" idx="12"/>
          </p:nvPr>
        </p:nvSpPr>
        <p:spPr/>
        <p:txBody>
          <a:bodyPr/>
          <a:lstStyle/>
          <a:p>
            <a:fld id="{622367F2-69A5-423E-8D64-F2F253ADC62F}" type="slidenum">
              <a:rPr lang="en-IN" smtClean="0"/>
              <a:pPr/>
              <a:t>‹#›</a:t>
            </a:fld>
            <a:endParaRPr lang="en-IN"/>
          </a:p>
        </p:txBody>
      </p:sp>
    </p:spTree>
    <p:extLst>
      <p:ext uri="{BB962C8B-B14F-4D97-AF65-F5344CB8AC3E}">
        <p14:creationId xmlns:p14="http://schemas.microsoft.com/office/powerpoint/2010/main" val="415150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881B-961F-E41F-04F8-762102AC6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470389C-A6B6-A3E7-947F-4EDB15C97D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0226787-2D68-9A7B-A104-482916F5B8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755357-3750-81C6-46D5-0645B0741B88}"/>
              </a:ext>
            </a:extLst>
          </p:cNvPr>
          <p:cNvSpPr>
            <a:spLocks noGrp="1"/>
          </p:cNvSpPr>
          <p:nvPr>
            <p:ph type="dt" sz="half" idx="10"/>
          </p:nvPr>
        </p:nvSpPr>
        <p:spPr/>
        <p:txBody>
          <a:bodyPr/>
          <a:lstStyle/>
          <a:p>
            <a:fld id="{D9D83D16-DFDB-4D2C-8EC2-0673CB10EA91}" type="datetimeFigureOut">
              <a:rPr lang="en-IN" smtClean="0"/>
              <a:pPr/>
              <a:t>24-10-2025</a:t>
            </a:fld>
            <a:endParaRPr lang="en-IN"/>
          </a:p>
        </p:txBody>
      </p:sp>
      <p:sp>
        <p:nvSpPr>
          <p:cNvPr id="6" name="Footer Placeholder 5">
            <a:extLst>
              <a:ext uri="{FF2B5EF4-FFF2-40B4-BE49-F238E27FC236}">
                <a16:creationId xmlns:a16="http://schemas.microsoft.com/office/drawing/2014/main" id="{F87300BD-F6F1-AEAB-0B71-A65F51DE39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92A4E3-AFD9-F0FF-3C53-F6BCBE8B5C89}"/>
              </a:ext>
            </a:extLst>
          </p:cNvPr>
          <p:cNvSpPr>
            <a:spLocks noGrp="1"/>
          </p:cNvSpPr>
          <p:nvPr>
            <p:ph type="sldNum" sz="quarter" idx="12"/>
          </p:nvPr>
        </p:nvSpPr>
        <p:spPr/>
        <p:txBody>
          <a:bodyPr/>
          <a:lstStyle/>
          <a:p>
            <a:fld id="{622367F2-69A5-423E-8D64-F2F253ADC62F}" type="slidenum">
              <a:rPr lang="en-IN" smtClean="0"/>
              <a:pPr/>
              <a:t>‹#›</a:t>
            </a:fld>
            <a:endParaRPr lang="en-IN"/>
          </a:p>
        </p:txBody>
      </p:sp>
    </p:spTree>
    <p:extLst>
      <p:ext uri="{BB962C8B-B14F-4D97-AF65-F5344CB8AC3E}">
        <p14:creationId xmlns:p14="http://schemas.microsoft.com/office/powerpoint/2010/main" val="359481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2093A8-6876-2765-D2BE-C6FB25F162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7F88A4-17FB-0614-2FC7-72BE590052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490A22-E587-78D0-1628-4D01051B33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83D16-DFDB-4D2C-8EC2-0673CB10EA91}" type="datetimeFigureOut">
              <a:rPr lang="en-IN" smtClean="0"/>
              <a:pPr/>
              <a:t>24-10-2025</a:t>
            </a:fld>
            <a:endParaRPr lang="en-IN"/>
          </a:p>
        </p:txBody>
      </p:sp>
      <p:sp>
        <p:nvSpPr>
          <p:cNvPr id="5" name="Footer Placeholder 4">
            <a:extLst>
              <a:ext uri="{FF2B5EF4-FFF2-40B4-BE49-F238E27FC236}">
                <a16:creationId xmlns:a16="http://schemas.microsoft.com/office/drawing/2014/main" id="{678330C9-A3FB-FA64-E86B-85370DFEC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ABF7043-6293-3CE8-6793-7873C695B0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2367F2-69A5-423E-8D64-F2F253ADC62F}" type="slidenum">
              <a:rPr lang="en-IN" smtClean="0"/>
              <a:pPr/>
              <a:t>‹#›</a:t>
            </a:fld>
            <a:endParaRPr lang="en-IN"/>
          </a:p>
        </p:txBody>
      </p:sp>
    </p:spTree>
    <p:extLst>
      <p:ext uri="{BB962C8B-B14F-4D97-AF65-F5344CB8AC3E}">
        <p14:creationId xmlns:p14="http://schemas.microsoft.com/office/powerpoint/2010/main" val="2766761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F0518F-1796-11AE-D8B8-5051CDDAD710}"/>
              </a:ext>
            </a:extLst>
          </p:cNvPr>
          <p:cNvPicPr>
            <a:picLocks noChangeAspect="1"/>
          </p:cNvPicPr>
          <p:nvPr/>
        </p:nvPicPr>
        <p:blipFill>
          <a:blip r:embed="rId3"/>
          <a:stretch>
            <a:fillRect/>
          </a:stretch>
        </p:blipFill>
        <p:spPr>
          <a:xfrm>
            <a:off x="204709" y="196646"/>
            <a:ext cx="1496272" cy="1376565"/>
          </a:xfrm>
          <a:prstGeom prst="rect">
            <a:avLst/>
          </a:prstGeom>
        </p:spPr>
      </p:pic>
      <p:pic>
        <p:nvPicPr>
          <p:cNvPr id="6" name="Picture 5">
            <a:extLst>
              <a:ext uri="{FF2B5EF4-FFF2-40B4-BE49-F238E27FC236}">
                <a16:creationId xmlns:a16="http://schemas.microsoft.com/office/drawing/2014/main" id="{B62A4992-AFE2-409E-9767-C27A5E92CE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1929" y="196646"/>
            <a:ext cx="1330991" cy="1376614"/>
          </a:xfrm>
          <a:prstGeom prst="rect">
            <a:avLst/>
          </a:prstGeom>
        </p:spPr>
      </p:pic>
      <p:sp>
        <p:nvSpPr>
          <p:cNvPr id="8" name="TextBox 7">
            <a:extLst>
              <a:ext uri="{FF2B5EF4-FFF2-40B4-BE49-F238E27FC236}">
                <a16:creationId xmlns:a16="http://schemas.microsoft.com/office/drawing/2014/main" id="{F7084353-8EE1-7D12-EB5C-E5EA9FF3321A}"/>
              </a:ext>
            </a:extLst>
          </p:cNvPr>
          <p:cNvSpPr txBox="1"/>
          <p:nvPr/>
        </p:nvSpPr>
        <p:spPr>
          <a:xfrm>
            <a:off x="1248698" y="196646"/>
            <a:ext cx="11228438" cy="461665"/>
          </a:xfrm>
          <a:prstGeom prst="rect">
            <a:avLst/>
          </a:prstGeom>
          <a:noFill/>
        </p:spPr>
        <p:txBody>
          <a:bodyPr wrap="square">
            <a:spAutoFit/>
          </a:bodyPr>
          <a:lstStyle/>
          <a:p>
            <a:r>
              <a:rPr lang="en-US" sz="2400" b="1" dirty="0">
                <a:solidFill>
                  <a:srgbClr val="0070C0"/>
                </a:solidFill>
                <a:latin typeface="Times New Roman" panose="02020603050405020304" pitchFamily="18" charset="0"/>
                <a:cs typeface="Times New Roman" panose="02020603050405020304" pitchFamily="18" charset="0"/>
              </a:rPr>
              <a:t>  MALLA REDDY COLLEGE OF ENGINEERING &amp; TECHNOLOGY </a:t>
            </a:r>
          </a:p>
        </p:txBody>
      </p:sp>
      <p:sp>
        <p:nvSpPr>
          <p:cNvPr id="10" name="TextBox 9">
            <a:extLst>
              <a:ext uri="{FF2B5EF4-FFF2-40B4-BE49-F238E27FC236}">
                <a16:creationId xmlns:a16="http://schemas.microsoft.com/office/drawing/2014/main" id="{15CED4F5-2899-2CA3-6A9D-A2F7BDC21541}"/>
              </a:ext>
            </a:extLst>
          </p:cNvPr>
          <p:cNvSpPr txBox="1"/>
          <p:nvPr/>
        </p:nvSpPr>
        <p:spPr>
          <a:xfrm>
            <a:off x="2208594" y="761774"/>
            <a:ext cx="8082017" cy="461665"/>
          </a:xfrm>
          <a:prstGeom prst="rect">
            <a:avLst/>
          </a:prstGeom>
          <a:noFill/>
        </p:spPr>
        <p:txBody>
          <a:bodyPr wrap="square">
            <a:spAutoFit/>
          </a:bodyPr>
          <a:lstStyle/>
          <a:p>
            <a:r>
              <a:rPr lang="en-US" sz="2400" b="1" dirty="0">
                <a:solidFill>
                  <a:schemeClr val="accent2"/>
                </a:solidFill>
                <a:latin typeface="Times New Roman" panose="02020603050405020304" pitchFamily="18" charset="0"/>
                <a:cs typeface="Times New Roman" panose="02020603050405020304" pitchFamily="18" charset="0"/>
              </a:rPr>
              <a:t>DEPARTMENT OF INFORMATION TECHNOLOGY  </a:t>
            </a:r>
          </a:p>
        </p:txBody>
      </p:sp>
      <p:sp>
        <p:nvSpPr>
          <p:cNvPr id="16" name="TextBox 15">
            <a:extLst>
              <a:ext uri="{FF2B5EF4-FFF2-40B4-BE49-F238E27FC236}">
                <a16:creationId xmlns:a16="http://schemas.microsoft.com/office/drawing/2014/main" id="{C023BE79-9871-1BEC-B403-A8DB475662B7}"/>
              </a:ext>
            </a:extLst>
          </p:cNvPr>
          <p:cNvSpPr txBox="1"/>
          <p:nvPr/>
        </p:nvSpPr>
        <p:spPr>
          <a:xfrm>
            <a:off x="5020546" y="2507227"/>
            <a:ext cx="2003323"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Batch-No:18</a:t>
            </a:r>
          </a:p>
        </p:txBody>
      </p:sp>
      <p:sp>
        <p:nvSpPr>
          <p:cNvPr id="28" name="TextBox 27">
            <a:extLst>
              <a:ext uri="{FF2B5EF4-FFF2-40B4-BE49-F238E27FC236}">
                <a16:creationId xmlns:a16="http://schemas.microsoft.com/office/drawing/2014/main" id="{92F4B6CC-F1B3-B11D-EA36-6B47D76D7401}"/>
              </a:ext>
            </a:extLst>
          </p:cNvPr>
          <p:cNvSpPr txBox="1"/>
          <p:nvPr/>
        </p:nvSpPr>
        <p:spPr>
          <a:xfrm>
            <a:off x="3568044" y="3107790"/>
            <a:ext cx="5325423" cy="923330"/>
          </a:xfrm>
          <a:prstGeom prst="rect">
            <a:avLst/>
          </a:prstGeom>
          <a:noFill/>
        </p:spPr>
        <p:txBody>
          <a:bodyPr wrap="square">
            <a:spAutoFit/>
          </a:bodyPr>
          <a:lstStyle/>
          <a:p>
            <a:pPr algn="just"/>
            <a:r>
              <a:rPr lang="en-US" sz="1800" b="1" dirty="0">
                <a:latin typeface="Times New Roman" panose="02020603050405020304" pitchFamily="18" charset="0"/>
                <a:cs typeface="Times New Roman" panose="02020603050405020304" pitchFamily="18" charset="0"/>
              </a:rPr>
              <a:t>23N35A1214  –  P.NAVEEN REDDY</a:t>
            </a:r>
          </a:p>
          <a:p>
            <a:pPr algn="just"/>
            <a:r>
              <a:rPr lang="en-US" sz="1800" b="1" dirty="0">
                <a:latin typeface="Times New Roman" panose="02020603050405020304" pitchFamily="18" charset="0"/>
                <a:cs typeface="Times New Roman" panose="02020603050405020304" pitchFamily="18" charset="0"/>
              </a:rPr>
              <a:t>23N35A1215  –  R.SRIHARI</a:t>
            </a:r>
          </a:p>
          <a:p>
            <a:pPr algn="just"/>
            <a:r>
              <a:rPr lang="en-US" sz="1800" b="1" dirty="0">
                <a:latin typeface="Times New Roman" panose="02020603050405020304" pitchFamily="18" charset="0"/>
                <a:cs typeface="Times New Roman" panose="02020603050405020304" pitchFamily="18" charset="0"/>
              </a:rPr>
              <a:t>22N31A12H8 </a:t>
            </a:r>
            <a:r>
              <a:rPr lang="en-US"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  T.SIDDHARTH REDDY</a:t>
            </a:r>
            <a:endParaRPr lang="en-US" sz="2400" b="1"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C14D849-37AA-2466-6470-B1A70FFA5F51}"/>
              </a:ext>
            </a:extLst>
          </p:cNvPr>
          <p:cNvSpPr txBox="1"/>
          <p:nvPr/>
        </p:nvSpPr>
        <p:spPr>
          <a:xfrm>
            <a:off x="3992262" y="4628270"/>
            <a:ext cx="3885645" cy="646331"/>
          </a:xfrm>
          <a:prstGeom prst="rect">
            <a:avLst/>
          </a:prstGeom>
          <a:noFill/>
        </p:spPr>
        <p:txBody>
          <a:bodyPr wrap="square" rtlCol="0">
            <a:spAutoFit/>
          </a:bodyPr>
          <a:lstStyle/>
          <a:p>
            <a:pPr algn="ctr"/>
            <a:r>
              <a:rPr lang="en-IN" b="1" dirty="0"/>
              <a:t>GUIDED BY: M.SAI KRISHNA MURTHY</a:t>
            </a:r>
          </a:p>
          <a:p>
            <a:pPr algn="ctr"/>
            <a:r>
              <a:rPr lang="en-IN" b="1" dirty="0"/>
              <a:t>  ASSOCIATE PROFESSOR</a:t>
            </a:r>
          </a:p>
        </p:txBody>
      </p:sp>
      <p:sp>
        <p:nvSpPr>
          <p:cNvPr id="5" name="TextBox 4">
            <a:extLst>
              <a:ext uri="{FF2B5EF4-FFF2-40B4-BE49-F238E27FC236}">
                <a16:creationId xmlns:a16="http://schemas.microsoft.com/office/drawing/2014/main" id="{F62CE93E-0189-487E-F215-1FE7329F819C}"/>
              </a:ext>
            </a:extLst>
          </p:cNvPr>
          <p:cNvSpPr txBox="1"/>
          <p:nvPr/>
        </p:nvSpPr>
        <p:spPr>
          <a:xfrm>
            <a:off x="2362163" y="1502872"/>
            <a:ext cx="6908446" cy="830997"/>
          </a:xfrm>
          <a:prstGeom prst="rect">
            <a:avLst/>
          </a:prstGeom>
          <a:noFill/>
        </p:spPr>
        <p:txBody>
          <a:bodyPr wrap="square">
            <a:spAutoFit/>
          </a:bodyPr>
          <a:lstStyle/>
          <a:p>
            <a:pPr algn="ctr"/>
            <a:r>
              <a:rPr lang="en-US" sz="2400" b="1" dirty="0">
                <a:latin typeface="Times New Roman" pitchFamily="18" charset="0"/>
                <a:cs typeface="Times New Roman" pitchFamily="18" charset="0"/>
              </a:rPr>
              <a:t>IDENTIFYING  RECYCLABLE  MATERIALS  FROM  IMAGES</a:t>
            </a:r>
          </a:p>
        </p:txBody>
      </p:sp>
    </p:spTree>
    <p:extLst>
      <p:ext uri="{BB962C8B-B14F-4D97-AF65-F5344CB8AC3E}">
        <p14:creationId xmlns:p14="http://schemas.microsoft.com/office/powerpoint/2010/main" val="257160810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22F54-3325-A245-4650-B0F4934751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0F14D1-8B55-2E92-78F3-509137EE3BED}"/>
              </a:ext>
            </a:extLst>
          </p:cNvPr>
          <p:cNvSpPr txBox="1"/>
          <p:nvPr/>
        </p:nvSpPr>
        <p:spPr>
          <a:xfrm>
            <a:off x="675836" y="528193"/>
            <a:ext cx="870879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FUNCTIONAL REQUIREMENTS:</a:t>
            </a:r>
          </a:p>
        </p:txBody>
      </p:sp>
      <p:sp>
        <p:nvSpPr>
          <p:cNvPr id="11" name="TextBox 10">
            <a:extLst>
              <a:ext uri="{FF2B5EF4-FFF2-40B4-BE49-F238E27FC236}">
                <a16:creationId xmlns:a16="http://schemas.microsoft.com/office/drawing/2014/main" id="{744552C3-D887-EDA4-B5FC-D416BA9C9480}"/>
              </a:ext>
            </a:extLst>
          </p:cNvPr>
          <p:cNvSpPr txBox="1"/>
          <p:nvPr/>
        </p:nvSpPr>
        <p:spPr>
          <a:xfrm>
            <a:off x="605496" y="1230793"/>
            <a:ext cx="10840328" cy="5447645"/>
          </a:xfrm>
          <a:prstGeom prst="rect">
            <a:avLst/>
          </a:prstGeom>
          <a:noFill/>
        </p:spPr>
        <p:txBody>
          <a:bodyPr wrap="square" rtlCol="0">
            <a:spAutoFit/>
          </a:bodyPr>
          <a:lstStyle/>
          <a:p>
            <a:pPr>
              <a:buFont typeface="Arial" pitchFamily="34" charset="0"/>
              <a:buChar char="•"/>
            </a:pPr>
            <a:r>
              <a:rPr lang="en-US" sz="2400" b="1" dirty="0"/>
              <a:t> Image Upload:</a:t>
            </a:r>
          </a:p>
          <a:p>
            <a:r>
              <a:rPr lang="en-US" sz="2400" b="1" dirty="0"/>
              <a:t>       </a:t>
            </a:r>
            <a:r>
              <a:rPr lang="en-US" sz="2400" dirty="0"/>
              <a:t>The system should allow users to upload or capture an image of a waste item.</a:t>
            </a:r>
          </a:p>
          <a:p>
            <a:pPr>
              <a:buFont typeface="Arial" pitchFamily="34" charset="0"/>
              <a:buChar char="•"/>
            </a:pPr>
            <a:r>
              <a:rPr lang="en-US" sz="2400" b="1" dirty="0"/>
              <a:t> Image Preprocessing:</a:t>
            </a:r>
          </a:p>
          <a:p>
            <a:r>
              <a:rPr lang="en-US" sz="2400" b="1" dirty="0"/>
              <a:t>       </a:t>
            </a:r>
            <a:r>
              <a:rPr lang="en-US" sz="2400" dirty="0"/>
              <a:t>The system should preprocess the uploaded image (resize, normalize, etc.) to </a:t>
            </a:r>
          </a:p>
          <a:p>
            <a:r>
              <a:rPr lang="en-US" sz="2400" dirty="0"/>
              <a:t>       prepare it for classification.</a:t>
            </a:r>
          </a:p>
          <a:p>
            <a:pPr>
              <a:buFont typeface="Arial" pitchFamily="34" charset="0"/>
              <a:buChar char="•"/>
            </a:pPr>
            <a:r>
              <a:rPr lang="en-US" sz="2400" b="1" dirty="0"/>
              <a:t> Classification:</a:t>
            </a:r>
          </a:p>
          <a:p>
            <a:r>
              <a:rPr lang="en-US" sz="2400" b="1" dirty="0"/>
              <a:t>       </a:t>
            </a:r>
            <a:r>
              <a:rPr lang="en-US" sz="2400" dirty="0"/>
              <a:t>The system should classify the image into categories such as plastic, metal, glass, </a:t>
            </a:r>
          </a:p>
          <a:p>
            <a:r>
              <a:rPr lang="en-US" sz="2400" dirty="0"/>
              <a:t>       paper using a trained CNN model.</a:t>
            </a:r>
          </a:p>
          <a:p>
            <a:pPr>
              <a:buFont typeface="Arial" pitchFamily="34" charset="0"/>
              <a:buChar char="•"/>
            </a:pPr>
            <a:r>
              <a:rPr lang="en-US" sz="2400" b="1" dirty="0"/>
              <a:t> Confidence Score:</a:t>
            </a:r>
          </a:p>
          <a:p>
            <a:r>
              <a:rPr lang="en-US" sz="2400" b="1" dirty="0"/>
              <a:t>       </a:t>
            </a:r>
            <a:r>
              <a:rPr lang="en-US" sz="2400" dirty="0"/>
              <a:t>The system must display a confidence</a:t>
            </a:r>
            <a:r>
              <a:rPr lang="en-US" sz="2400" b="1" dirty="0"/>
              <a:t> </a:t>
            </a:r>
            <a:r>
              <a:rPr lang="en-US" sz="2400" dirty="0"/>
              <a:t>percentage along with the classification </a:t>
            </a:r>
          </a:p>
          <a:p>
            <a:r>
              <a:rPr lang="en-US" sz="2400" dirty="0"/>
              <a:t>       result (e.g., Plastic – 92%).</a:t>
            </a:r>
          </a:p>
          <a:p>
            <a:pPr>
              <a:buFont typeface="Arial" pitchFamily="34" charset="0"/>
              <a:buChar char="•"/>
            </a:pPr>
            <a:r>
              <a:rPr lang="en-US" sz="2400" b="1" dirty="0"/>
              <a:t> Result Display:</a:t>
            </a:r>
          </a:p>
          <a:p>
            <a:r>
              <a:rPr lang="en-US" sz="2400" b="1" dirty="0"/>
              <a:t>       </a:t>
            </a:r>
            <a:r>
              <a:rPr lang="en-US" sz="2400" dirty="0"/>
              <a:t>The system should show the classification result clearly in the interface.</a:t>
            </a:r>
          </a:p>
          <a:p>
            <a:pPr marL="342900" indent="-342900">
              <a:lnSpc>
                <a:spcPct val="150000"/>
              </a:lnSpc>
            </a:pPr>
            <a:endParaRPr lang="en-US" sz="2400" dirty="0"/>
          </a:p>
        </p:txBody>
      </p:sp>
    </p:spTree>
    <p:extLst>
      <p:ext uri="{BB962C8B-B14F-4D97-AF65-F5344CB8AC3E}">
        <p14:creationId xmlns:p14="http://schemas.microsoft.com/office/powerpoint/2010/main" val="332166059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8D94-5452-5ADD-B891-5E5D8432B325}"/>
              </a:ext>
            </a:extLst>
          </p:cNvPr>
          <p:cNvSpPr>
            <a:spLocks noGrp="1"/>
          </p:cNvSpPr>
          <p:nvPr>
            <p:ph type="title"/>
          </p:nvPr>
        </p:nvSpPr>
        <p:spPr>
          <a:xfrm>
            <a:off x="471268" y="546668"/>
            <a:ext cx="9204960" cy="869314"/>
          </a:xfrm>
        </p:spPr>
        <p:txBody>
          <a:bodyPr>
            <a:normAutofit fontScale="90000"/>
          </a:bodyPr>
          <a:lstStyle/>
          <a:p>
            <a:r>
              <a:rPr lang="en-IN" sz="4000" b="1" dirty="0">
                <a:latin typeface="Times New Roman" panose="02020603050405020304" pitchFamily="18" charset="0"/>
                <a:cs typeface="Times New Roman" panose="02020603050405020304" pitchFamily="18" charset="0"/>
              </a:rPr>
              <a:t>NON-FUNCTIONAL REQUIREMENTS:</a:t>
            </a:r>
            <a:br>
              <a:rPr lang="en-IN" sz="4000" b="1" dirty="0">
                <a:latin typeface="Times New Roman" panose="02020603050405020304" pitchFamily="18" charset="0"/>
                <a:cs typeface="Times New Roman" panose="02020603050405020304" pitchFamily="18" charset="0"/>
              </a:rPr>
            </a:br>
            <a:endParaRPr lang="en-IN" sz="4000" b="1" u="sng" dirty="0"/>
          </a:p>
        </p:txBody>
      </p:sp>
      <p:sp>
        <p:nvSpPr>
          <p:cNvPr id="3" name="Content Placeholder 2">
            <a:extLst>
              <a:ext uri="{FF2B5EF4-FFF2-40B4-BE49-F238E27FC236}">
                <a16:creationId xmlns:a16="http://schemas.microsoft.com/office/drawing/2014/main" id="{C7E6218B-AA2C-8ABE-D7E5-E8D36F056E5F}"/>
              </a:ext>
            </a:extLst>
          </p:cNvPr>
          <p:cNvSpPr>
            <a:spLocks noGrp="1"/>
          </p:cNvSpPr>
          <p:nvPr>
            <p:ph sz="half" idx="1"/>
          </p:nvPr>
        </p:nvSpPr>
        <p:spPr>
          <a:xfrm>
            <a:off x="2114909" y="5546485"/>
            <a:ext cx="5181600" cy="4351338"/>
          </a:xfrm>
        </p:spPr>
        <p:txBody>
          <a:bodyPr/>
          <a:lstStyle/>
          <a:p>
            <a:endParaRPr lang="en-US" u="sng" dirty="0"/>
          </a:p>
          <a:p>
            <a:endParaRPr lang="en-IN" u="sng" dirty="0"/>
          </a:p>
        </p:txBody>
      </p:sp>
      <p:sp>
        <p:nvSpPr>
          <p:cNvPr id="9" name="TextBox 8">
            <a:extLst>
              <a:ext uri="{FF2B5EF4-FFF2-40B4-BE49-F238E27FC236}">
                <a16:creationId xmlns:a16="http://schemas.microsoft.com/office/drawing/2014/main" id="{110BA510-67D6-FB33-58B7-458A99B0C6DC}"/>
              </a:ext>
            </a:extLst>
          </p:cNvPr>
          <p:cNvSpPr txBox="1"/>
          <p:nvPr/>
        </p:nvSpPr>
        <p:spPr>
          <a:xfrm>
            <a:off x="824132" y="628191"/>
            <a:ext cx="10896600" cy="369332"/>
          </a:xfrm>
          <a:prstGeom prst="rect">
            <a:avLst/>
          </a:prstGeom>
          <a:noFill/>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9DAD3093-F87E-2308-C44E-97EDA6F89C4D}"/>
              </a:ext>
            </a:extLst>
          </p:cNvPr>
          <p:cNvSpPr txBox="1"/>
          <p:nvPr/>
        </p:nvSpPr>
        <p:spPr>
          <a:xfrm>
            <a:off x="443133" y="1377462"/>
            <a:ext cx="11567160" cy="4524315"/>
          </a:xfrm>
          <a:prstGeom prst="rect">
            <a:avLst/>
          </a:prstGeom>
          <a:noFill/>
        </p:spPr>
        <p:txBody>
          <a:bodyPr wrap="square">
            <a:spAutoFit/>
          </a:bodyPr>
          <a:lstStyle/>
          <a:p>
            <a:pPr>
              <a:buFont typeface="Arial" pitchFamily="34" charset="0"/>
              <a:buChar char="•"/>
            </a:pPr>
            <a:r>
              <a:rPr lang="en-US" sz="2400" b="1" dirty="0"/>
              <a:t> Accuracy:</a:t>
            </a:r>
          </a:p>
          <a:p>
            <a:r>
              <a:rPr lang="en-US" sz="2400" b="1" dirty="0"/>
              <a:t>     </a:t>
            </a:r>
            <a:r>
              <a:rPr lang="en-US" sz="2400" dirty="0"/>
              <a:t>The model should achieve high</a:t>
            </a:r>
            <a:r>
              <a:rPr lang="en-US" sz="2400" b="1" dirty="0"/>
              <a:t> </a:t>
            </a:r>
            <a:r>
              <a:rPr lang="en-US" sz="2400" dirty="0"/>
              <a:t>accuracy (e.g., above 85%) in classifying recyclable items.</a:t>
            </a:r>
          </a:p>
          <a:p>
            <a:pPr>
              <a:buFont typeface="Arial" pitchFamily="34" charset="0"/>
              <a:buChar char="•"/>
            </a:pPr>
            <a:r>
              <a:rPr lang="en-US" sz="2400" b="1" dirty="0"/>
              <a:t> Latency:</a:t>
            </a:r>
          </a:p>
          <a:p>
            <a:r>
              <a:rPr lang="en-US" sz="2400" dirty="0"/>
              <a:t>     The system should respond with classification results in under 2–3</a:t>
            </a:r>
            <a:r>
              <a:rPr lang="en-US" sz="2400" b="1" dirty="0"/>
              <a:t> </a:t>
            </a:r>
            <a:r>
              <a:rPr lang="en-US" sz="2400" dirty="0"/>
              <a:t>seconds.</a:t>
            </a:r>
          </a:p>
          <a:p>
            <a:pPr>
              <a:buFont typeface="Arial" pitchFamily="34" charset="0"/>
              <a:buChar char="•"/>
            </a:pPr>
            <a:r>
              <a:rPr lang="en-US" sz="2400" b="1" dirty="0"/>
              <a:t> Usability:</a:t>
            </a:r>
          </a:p>
          <a:p>
            <a:r>
              <a:rPr lang="en-US" sz="2400" dirty="0"/>
              <a:t>     The interface should be simple</a:t>
            </a:r>
            <a:r>
              <a:rPr lang="en-US" sz="2400" b="1" dirty="0"/>
              <a:t> </a:t>
            </a:r>
            <a:r>
              <a:rPr lang="en-US" sz="2400" dirty="0"/>
              <a:t>and</a:t>
            </a:r>
            <a:r>
              <a:rPr lang="en-US" sz="2400" b="1" dirty="0"/>
              <a:t> </a:t>
            </a:r>
            <a:r>
              <a:rPr lang="en-US" sz="2400" dirty="0"/>
              <a:t>user-friendly, suitable for mobile and desktop.</a:t>
            </a:r>
          </a:p>
          <a:p>
            <a:pPr>
              <a:buFont typeface="Arial" pitchFamily="34" charset="0"/>
              <a:buChar char="•"/>
            </a:pPr>
            <a:r>
              <a:rPr lang="en-US" sz="2400" b="1" dirty="0"/>
              <a:t> Scalability:</a:t>
            </a:r>
          </a:p>
          <a:p>
            <a:r>
              <a:rPr lang="en-US" sz="2400" dirty="0"/>
              <a:t>     The system should be able to handle multiple</a:t>
            </a:r>
            <a:r>
              <a:rPr lang="en-US" sz="2400" b="1" dirty="0"/>
              <a:t> </a:t>
            </a:r>
            <a:r>
              <a:rPr lang="en-US" sz="2400" dirty="0"/>
              <a:t>requests simultaneously without crashing.</a:t>
            </a:r>
          </a:p>
          <a:p>
            <a:pPr>
              <a:buFont typeface="Arial" pitchFamily="34" charset="0"/>
              <a:buChar char="•"/>
            </a:pPr>
            <a:r>
              <a:rPr lang="en-US" sz="2400" b="1" dirty="0"/>
              <a:t> Security:</a:t>
            </a:r>
          </a:p>
          <a:p>
            <a:r>
              <a:rPr lang="en-US" sz="2400" dirty="0"/>
              <a:t>     The system must not store sensitive user data, and any uploaded image should be </a:t>
            </a:r>
          </a:p>
          <a:p>
            <a:r>
              <a:rPr lang="en-US" sz="2400" dirty="0"/>
              <a:t>     securely handled.</a:t>
            </a:r>
          </a:p>
          <a:p>
            <a:endParaRPr lang="en-US" sz="2400" dirty="0"/>
          </a:p>
        </p:txBody>
      </p:sp>
    </p:spTree>
    <p:extLst>
      <p:ext uri="{BB962C8B-B14F-4D97-AF65-F5344CB8AC3E}">
        <p14:creationId xmlns:p14="http://schemas.microsoft.com/office/powerpoint/2010/main" val="752208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57" y="0"/>
            <a:ext cx="10515600" cy="1325563"/>
          </a:xfrm>
        </p:spPr>
        <p:txBody>
          <a:bodyPr/>
          <a:lstStyle/>
          <a:p>
            <a:r>
              <a:rPr lang="en-US" b="1" dirty="0" smtClean="0">
                <a:latin typeface="Times New Roman" panose="02020603050405020304" pitchFamily="18" charset="0"/>
                <a:cs typeface="Times New Roman" panose="02020603050405020304" pitchFamily="18" charset="0"/>
              </a:rPr>
              <a:t>Architecture</a:t>
            </a:r>
            <a:endParaRPr lang="en-IN"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flipH="1">
            <a:off x="11353799" y="1477108"/>
            <a:ext cx="1110175" cy="4699855"/>
          </a:xfrm>
        </p:spPr>
        <p:txBody>
          <a:bodyPr/>
          <a:lstStyle/>
          <a:p>
            <a:endParaRPr lang="en-IN" dirty="0"/>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94743" y="1325563"/>
            <a:ext cx="4325257" cy="5011057"/>
          </a:xfrm>
        </p:spPr>
      </p:pic>
    </p:spTree>
    <p:extLst>
      <p:ext uri="{BB962C8B-B14F-4D97-AF65-F5344CB8AC3E}">
        <p14:creationId xmlns:p14="http://schemas.microsoft.com/office/powerpoint/2010/main" val="74736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88D360-FF36-6590-8A43-A04A6145ADBF}"/>
              </a:ext>
            </a:extLst>
          </p:cNvPr>
          <p:cNvSpPr txBox="1"/>
          <p:nvPr/>
        </p:nvSpPr>
        <p:spPr>
          <a:xfrm>
            <a:off x="3048000" y="70973"/>
            <a:ext cx="6096000" cy="677108"/>
          </a:xfrm>
          <a:prstGeom prst="rect">
            <a:avLst/>
          </a:prstGeom>
          <a:noFill/>
        </p:spPr>
        <p:txBody>
          <a:bodyPr wrap="square">
            <a:spAutoFit/>
          </a:bodyPr>
          <a:lstStyle/>
          <a:p>
            <a:pPr algn="ctr"/>
            <a:r>
              <a:rPr lang="en-IN" sz="3800" b="1" dirty="0"/>
              <a:t>UML Diagrams</a:t>
            </a:r>
          </a:p>
        </p:txBody>
      </p:sp>
      <p:sp>
        <p:nvSpPr>
          <p:cNvPr id="7" name="TextBox 6">
            <a:extLst>
              <a:ext uri="{FF2B5EF4-FFF2-40B4-BE49-F238E27FC236}">
                <a16:creationId xmlns:a16="http://schemas.microsoft.com/office/drawing/2014/main" id="{BF180CBA-9CC7-526E-A843-24967BD2B6A2}"/>
              </a:ext>
            </a:extLst>
          </p:cNvPr>
          <p:cNvSpPr txBox="1"/>
          <p:nvPr/>
        </p:nvSpPr>
        <p:spPr>
          <a:xfrm>
            <a:off x="781050" y="889688"/>
            <a:ext cx="3240344" cy="553998"/>
          </a:xfrm>
          <a:prstGeom prst="rect">
            <a:avLst/>
          </a:prstGeom>
          <a:noFill/>
        </p:spPr>
        <p:txBody>
          <a:bodyPr wrap="square">
            <a:spAutoFit/>
          </a:bodyPr>
          <a:lstStyle/>
          <a:p>
            <a:r>
              <a:rPr lang="en-IN" sz="3000" b="1" dirty="0">
                <a:latin typeface="Times New Roman" panose="02020603050405020304" pitchFamily="18" charset="0"/>
                <a:cs typeface="Times New Roman" panose="02020603050405020304" pitchFamily="18" charset="0"/>
              </a:rPr>
              <a:t>Class Diagram</a:t>
            </a:r>
            <a:r>
              <a:rPr lang="en-IN" sz="3000" dirty="0">
                <a:latin typeface="Times New Roman" panose="02020603050405020304" pitchFamily="18" charset="0"/>
                <a:cs typeface="Times New Roman" panose="02020603050405020304" pitchFamily="18" charset="0"/>
              </a:rPr>
              <a:t>:</a:t>
            </a:r>
          </a:p>
        </p:txBody>
      </p:sp>
      <p:pic>
        <p:nvPicPr>
          <p:cNvPr id="10" name="Picture 9" descr="classI.png"/>
          <p:cNvPicPr>
            <a:picLocks noChangeAspect="1"/>
          </p:cNvPicPr>
          <p:nvPr/>
        </p:nvPicPr>
        <p:blipFill>
          <a:blip r:embed="rId2"/>
          <a:stretch>
            <a:fillRect/>
          </a:stretch>
        </p:blipFill>
        <p:spPr>
          <a:xfrm>
            <a:off x="411742" y="1617786"/>
            <a:ext cx="11250375" cy="4825218"/>
          </a:xfrm>
          <a:prstGeom prst="rect">
            <a:avLst/>
          </a:prstGeom>
        </p:spPr>
      </p:pic>
    </p:spTree>
    <p:extLst>
      <p:ext uri="{BB962C8B-B14F-4D97-AF65-F5344CB8AC3E}">
        <p14:creationId xmlns:p14="http://schemas.microsoft.com/office/powerpoint/2010/main" val="1969724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4D54F0-A767-1BB4-3E6D-E281A77A136C}"/>
              </a:ext>
            </a:extLst>
          </p:cNvPr>
          <p:cNvSpPr txBox="1"/>
          <p:nvPr/>
        </p:nvSpPr>
        <p:spPr>
          <a:xfrm>
            <a:off x="757084" y="415101"/>
            <a:ext cx="6096000" cy="553998"/>
          </a:xfrm>
          <a:prstGeom prst="rect">
            <a:avLst/>
          </a:prstGeom>
          <a:noFill/>
        </p:spPr>
        <p:txBody>
          <a:bodyPr wrap="square">
            <a:spAutoFit/>
          </a:bodyPr>
          <a:lstStyle/>
          <a:p>
            <a:r>
              <a:rPr lang="en-IN" sz="3000" b="1" dirty="0">
                <a:latin typeface="Times New Roman" panose="02020603050405020304" pitchFamily="18" charset="0"/>
                <a:cs typeface="Times New Roman" panose="02020603050405020304" pitchFamily="18" charset="0"/>
              </a:rPr>
              <a:t>Activity Diagram</a:t>
            </a:r>
            <a:r>
              <a:rPr lang="en-IN" sz="3000" dirty="0">
                <a:latin typeface="Times New Roman" panose="02020603050405020304" pitchFamily="18" charset="0"/>
                <a:cs typeface="Times New Roman" panose="02020603050405020304" pitchFamily="18" charset="0"/>
              </a:rPr>
              <a:t>:</a:t>
            </a:r>
          </a:p>
        </p:txBody>
      </p:sp>
      <p:pic>
        <p:nvPicPr>
          <p:cNvPr id="6" name="Picture 5" descr="activity.png"/>
          <p:cNvPicPr>
            <a:picLocks noChangeAspect="1"/>
          </p:cNvPicPr>
          <p:nvPr/>
        </p:nvPicPr>
        <p:blipFill>
          <a:blip r:embed="rId2"/>
          <a:stretch>
            <a:fillRect/>
          </a:stretch>
        </p:blipFill>
        <p:spPr>
          <a:xfrm>
            <a:off x="3487740" y="1012874"/>
            <a:ext cx="5244654" cy="5845126"/>
          </a:xfrm>
          <a:prstGeom prst="rect">
            <a:avLst/>
          </a:prstGeom>
          <a:solidFill>
            <a:schemeClr val="accent2"/>
          </a:solidFill>
        </p:spPr>
      </p:pic>
      <p:pic>
        <p:nvPicPr>
          <p:cNvPr id="4" name="Picture 3">
            <a:extLst>
              <a:ext uri="{FF2B5EF4-FFF2-40B4-BE49-F238E27FC236}">
                <a16:creationId xmlns:a16="http://schemas.microsoft.com/office/drawing/2014/main" id="{0410280C-E40E-1361-98A7-34D7EB4DB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750" y="3379787"/>
            <a:ext cx="755650" cy="276225"/>
          </a:xfrm>
          <a:prstGeom prst="rect">
            <a:avLst/>
          </a:prstGeom>
        </p:spPr>
      </p:pic>
    </p:spTree>
    <p:extLst>
      <p:ext uri="{BB962C8B-B14F-4D97-AF65-F5344CB8AC3E}">
        <p14:creationId xmlns:p14="http://schemas.microsoft.com/office/powerpoint/2010/main" val="3278218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CACE9D-6457-754D-CBC2-129F19510A16}"/>
              </a:ext>
            </a:extLst>
          </p:cNvPr>
          <p:cNvSpPr txBox="1"/>
          <p:nvPr/>
        </p:nvSpPr>
        <p:spPr>
          <a:xfrm>
            <a:off x="629264" y="159462"/>
            <a:ext cx="6096000" cy="553998"/>
          </a:xfrm>
          <a:prstGeom prst="rect">
            <a:avLst/>
          </a:prstGeom>
          <a:noFill/>
        </p:spPr>
        <p:txBody>
          <a:bodyPr wrap="square">
            <a:spAutoFit/>
          </a:bodyPr>
          <a:lstStyle/>
          <a:p>
            <a:r>
              <a:rPr lang="en-IN" sz="3000" b="1" dirty="0">
                <a:latin typeface="Times New Roman" panose="02020603050405020304" pitchFamily="18" charset="0"/>
                <a:cs typeface="Times New Roman" panose="02020603050405020304" pitchFamily="18" charset="0"/>
              </a:rPr>
              <a:t>Sequence Diagram:</a:t>
            </a:r>
            <a:endParaRPr lang="en-IN" sz="3000" dirty="0"/>
          </a:p>
        </p:txBody>
      </p:sp>
      <p:pic>
        <p:nvPicPr>
          <p:cNvPr id="4" name="Picture 3" descr="sequence dia.png"/>
          <p:cNvPicPr>
            <a:picLocks noChangeAspect="1"/>
          </p:cNvPicPr>
          <p:nvPr/>
        </p:nvPicPr>
        <p:blipFill>
          <a:blip r:embed="rId2"/>
          <a:stretch>
            <a:fillRect/>
          </a:stretch>
        </p:blipFill>
        <p:spPr>
          <a:xfrm>
            <a:off x="614876" y="759654"/>
            <a:ext cx="10287000" cy="5634111"/>
          </a:xfrm>
          <a:prstGeom prst="rect">
            <a:avLst/>
          </a:prstGeom>
        </p:spPr>
      </p:pic>
    </p:spTree>
    <p:extLst>
      <p:ext uri="{BB962C8B-B14F-4D97-AF65-F5344CB8AC3E}">
        <p14:creationId xmlns:p14="http://schemas.microsoft.com/office/powerpoint/2010/main" val="1306669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BFF0D-0574-0D6D-9E2D-D684B41E45D9}"/>
              </a:ext>
            </a:extLst>
          </p:cNvPr>
          <p:cNvSpPr>
            <a:spLocks noGrp="1"/>
          </p:cNvSpPr>
          <p:nvPr>
            <p:ph type="title"/>
          </p:nvPr>
        </p:nvSpPr>
        <p:spPr>
          <a:xfrm>
            <a:off x="838200" y="-124733"/>
            <a:ext cx="10515600" cy="1325563"/>
          </a:xfrm>
        </p:spPr>
        <p:txBody>
          <a:bodyPr/>
          <a:lstStyle/>
          <a:p>
            <a:r>
              <a:rPr lang="en-IN" dirty="0">
                <a:latin typeface="Times New Roman" panose="02020603050405020304" pitchFamily="18" charset="0"/>
                <a:cs typeface="Times New Roman" panose="02020603050405020304" pitchFamily="18" charset="0"/>
              </a:rPr>
              <a:t>Code :</a:t>
            </a:r>
          </a:p>
        </p:txBody>
      </p:sp>
      <p:pic>
        <p:nvPicPr>
          <p:cNvPr id="7" name="Content Placeholder 6">
            <a:extLst>
              <a:ext uri="{FF2B5EF4-FFF2-40B4-BE49-F238E27FC236}">
                <a16:creationId xmlns:a16="http://schemas.microsoft.com/office/drawing/2014/main" id="{60DA5104-AF9D-33DA-0BFF-26C178E9A4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2113" y="1066800"/>
            <a:ext cx="9285515" cy="5377543"/>
          </a:xfrm>
        </p:spPr>
      </p:pic>
    </p:spTree>
    <p:extLst>
      <p:ext uri="{BB962C8B-B14F-4D97-AF65-F5344CB8AC3E}">
        <p14:creationId xmlns:p14="http://schemas.microsoft.com/office/powerpoint/2010/main" val="3075857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B156-342F-BF28-E3C4-06650E4F820D}"/>
              </a:ext>
            </a:extLst>
          </p:cNvPr>
          <p:cNvSpPr>
            <a:spLocks noGrp="1"/>
          </p:cNvSpPr>
          <p:nvPr>
            <p:ph type="title"/>
          </p:nvPr>
        </p:nvSpPr>
        <p:spPr>
          <a:xfrm>
            <a:off x="838200" y="-115322"/>
            <a:ext cx="10515600" cy="1592717"/>
          </a:xfrm>
        </p:spPr>
        <p:txBody>
          <a:bodyPr/>
          <a:lstStyle/>
          <a:p>
            <a:r>
              <a:rPr lang="en-US" dirty="0">
                <a:latin typeface="Times New Roman" panose="02020603050405020304" pitchFamily="18" charset="0"/>
                <a:cs typeface="Times New Roman" panose="02020603050405020304" pitchFamily="18" charset="0"/>
              </a:rPr>
              <a:t>Result :</a:t>
            </a:r>
            <a:endParaRPr lang="en-IN"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9DE18150-EC43-F736-3BE2-0C6B71B6D0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8329" y="1477395"/>
            <a:ext cx="9875341" cy="4688682"/>
          </a:xfrm>
        </p:spPr>
      </p:pic>
    </p:spTree>
    <p:extLst>
      <p:ext uri="{BB962C8B-B14F-4D97-AF65-F5344CB8AC3E}">
        <p14:creationId xmlns:p14="http://schemas.microsoft.com/office/powerpoint/2010/main" val="33584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92BB-91C0-2BBA-0F23-D91121512EA8}"/>
              </a:ext>
            </a:extLst>
          </p:cNvPr>
          <p:cNvSpPr>
            <a:spLocks noGrp="1"/>
          </p:cNvSpPr>
          <p:nvPr>
            <p:ph type="title"/>
          </p:nvPr>
        </p:nvSpPr>
        <p:spPr>
          <a:xfrm>
            <a:off x="762000" y="4109810"/>
            <a:ext cx="10515600" cy="1325563"/>
          </a:xfrm>
        </p:spPr>
        <p:txBody>
          <a:bodyPr/>
          <a:lstStyle/>
          <a:p>
            <a:endParaRPr lang="en-IN"/>
          </a:p>
        </p:txBody>
      </p:sp>
      <p:pic>
        <p:nvPicPr>
          <p:cNvPr id="5" name="Content Placeholder 4">
            <a:extLst>
              <a:ext uri="{FF2B5EF4-FFF2-40B4-BE49-F238E27FC236}">
                <a16:creationId xmlns:a16="http://schemas.microsoft.com/office/drawing/2014/main" id="{96EF047B-1530-0A04-CAD0-DF9DBC81A5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598714"/>
            <a:ext cx="10591800" cy="5578249"/>
          </a:xfrm>
        </p:spPr>
      </p:pic>
    </p:spTree>
    <p:extLst>
      <p:ext uri="{BB962C8B-B14F-4D97-AF65-F5344CB8AC3E}">
        <p14:creationId xmlns:p14="http://schemas.microsoft.com/office/powerpoint/2010/main" val="2607092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99819-6DC0-DC71-5179-836C3FBD096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 :</a:t>
            </a:r>
          </a:p>
        </p:txBody>
      </p:sp>
      <p:sp>
        <p:nvSpPr>
          <p:cNvPr id="5" name="Content Placeholder 4">
            <a:extLst>
              <a:ext uri="{FF2B5EF4-FFF2-40B4-BE49-F238E27FC236}">
                <a16:creationId xmlns:a16="http://schemas.microsoft.com/office/drawing/2014/main" id="{C7FF9829-C9A8-4CFA-55C9-BEBE25502768}"/>
              </a:ext>
            </a:extLst>
          </p:cNvPr>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This project helps to recognize different types of waste like plastic, paper, glass, and metal just by looking at pictures. It uses artificial intelligence to tell which items can be recycled. This makes waste sorting easier, saves time, and helps protect the </a:t>
            </a:r>
            <a:r>
              <a:rPr lang="en-US" dirty="0" err="1">
                <a:latin typeface="Times New Roman" panose="02020603050405020304" pitchFamily="18" charset="0"/>
                <a:cs typeface="Times New Roman" panose="02020603050405020304" pitchFamily="18" charset="0"/>
              </a:rPr>
              <a:t>environment.In</a:t>
            </a:r>
            <a:r>
              <a:rPr lang="en-US" dirty="0">
                <a:latin typeface="Times New Roman" panose="02020603050405020304" pitchFamily="18" charset="0"/>
                <a:cs typeface="Times New Roman" panose="02020603050405020304" pitchFamily="18" charset="0"/>
              </a:rPr>
              <a:t> the future, we can improve the system by adding more images and making it more accurate, so it can be used in real-life tools like smart dustbins or mobile apps.</a:t>
            </a:r>
          </a:p>
          <a:p>
            <a:endParaRPr lang="en-IN" dirty="0"/>
          </a:p>
        </p:txBody>
      </p:sp>
    </p:spTree>
    <p:extLst>
      <p:ext uri="{BB962C8B-B14F-4D97-AF65-F5344CB8AC3E}">
        <p14:creationId xmlns:p14="http://schemas.microsoft.com/office/powerpoint/2010/main" val="198903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5C9A3-0D9F-8C11-1142-9C42D3DE41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1C83A76-E714-9F18-2C58-77D759BA445B}"/>
              </a:ext>
            </a:extLst>
          </p:cNvPr>
          <p:cNvSpPr txBox="1"/>
          <p:nvPr/>
        </p:nvSpPr>
        <p:spPr>
          <a:xfrm>
            <a:off x="2890683" y="432619"/>
            <a:ext cx="4139381" cy="1015663"/>
          </a:xfrm>
          <a:prstGeom prst="rect">
            <a:avLst/>
          </a:prstGeom>
          <a:noFill/>
        </p:spPr>
        <p:txBody>
          <a:bodyPr wrap="square" rtlCol="0">
            <a:spAutoFit/>
          </a:bodyPr>
          <a:lstStyle/>
          <a:p>
            <a:pPr algn="ctr"/>
            <a:r>
              <a:rPr lang="en-IN" sz="6000" dirty="0"/>
              <a:t> </a:t>
            </a:r>
            <a:r>
              <a:rPr lang="en-IN" sz="6000" dirty="0">
                <a:latin typeface="Times New Roman" pitchFamily="18" charset="0"/>
                <a:cs typeface="Times New Roman" pitchFamily="18" charset="0"/>
              </a:rPr>
              <a:t> Agenda</a:t>
            </a:r>
          </a:p>
        </p:txBody>
      </p:sp>
      <p:sp>
        <p:nvSpPr>
          <p:cNvPr id="5" name="TextBox 4">
            <a:extLst>
              <a:ext uri="{FF2B5EF4-FFF2-40B4-BE49-F238E27FC236}">
                <a16:creationId xmlns:a16="http://schemas.microsoft.com/office/drawing/2014/main" id="{0D353396-B941-E24F-8287-36A021E3F77B}"/>
              </a:ext>
            </a:extLst>
          </p:cNvPr>
          <p:cNvSpPr txBox="1"/>
          <p:nvPr/>
        </p:nvSpPr>
        <p:spPr>
          <a:xfrm>
            <a:off x="634883" y="1575619"/>
            <a:ext cx="8908026" cy="5632311"/>
          </a:xfrm>
          <a:prstGeom prst="rect">
            <a:avLst/>
          </a:prstGeom>
          <a:noFill/>
        </p:spPr>
        <p:txBody>
          <a:bodyPr wrap="square" rtlCol="0">
            <a:spAutoFit/>
          </a:bodyPr>
          <a:lstStyle/>
          <a:p>
            <a:pPr marL="571500" indent="-571500">
              <a:buFont typeface="Wingdings" panose="05000000000000000000" pitchFamily="2" charset="2"/>
              <a:buChar char="Ø"/>
            </a:pPr>
            <a:r>
              <a:rPr lang="en-IN" sz="4000" dirty="0">
                <a:latin typeface="Times New Roman" pitchFamily="18" charset="0"/>
                <a:cs typeface="Times New Roman" pitchFamily="18" charset="0"/>
              </a:rPr>
              <a:t>Abstract</a:t>
            </a:r>
          </a:p>
          <a:p>
            <a:pPr marL="571500" indent="-571500">
              <a:buFont typeface="Wingdings" panose="05000000000000000000" pitchFamily="2" charset="2"/>
              <a:buChar char="Ø"/>
            </a:pPr>
            <a:r>
              <a:rPr lang="en-IN" sz="4000" dirty="0">
                <a:latin typeface="Times New Roman" pitchFamily="18" charset="0"/>
                <a:cs typeface="Times New Roman" pitchFamily="18" charset="0"/>
              </a:rPr>
              <a:t>Introduction</a:t>
            </a:r>
          </a:p>
          <a:p>
            <a:pPr marL="571500" indent="-571500">
              <a:buFont typeface="Wingdings" panose="05000000000000000000" pitchFamily="2" charset="2"/>
              <a:buChar char="Ø"/>
            </a:pPr>
            <a:r>
              <a:rPr lang="en-IN" sz="4000" dirty="0">
                <a:latin typeface="Times New Roman" pitchFamily="18" charset="0"/>
                <a:cs typeface="Times New Roman" pitchFamily="18" charset="0"/>
              </a:rPr>
              <a:t>Literature Review</a:t>
            </a:r>
          </a:p>
          <a:p>
            <a:pPr marL="571500" indent="-571500">
              <a:buFont typeface="Wingdings" panose="05000000000000000000" pitchFamily="2" charset="2"/>
              <a:buChar char="Ø"/>
            </a:pPr>
            <a:r>
              <a:rPr lang="en-IN" sz="4000" dirty="0">
                <a:latin typeface="Times New Roman" pitchFamily="18" charset="0"/>
                <a:cs typeface="Times New Roman" pitchFamily="18" charset="0"/>
              </a:rPr>
              <a:t>Software Requirement Specification</a:t>
            </a:r>
          </a:p>
          <a:p>
            <a:pPr marL="571500" indent="-571500">
              <a:buFont typeface="Wingdings" panose="05000000000000000000" pitchFamily="2" charset="2"/>
              <a:buChar char="Ø"/>
            </a:pPr>
            <a:r>
              <a:rPr lang="en-IN" sz="4000" dirty="0">
                <a:latin typeface="Times New Roman" pitchFamily="18" charset="0"/>
                <a:cs typeface="Times New Roman" pitchFamily="18" charset="0"/>
              </a:rPr>
              <a:t>System Design</a:t>
            </a:r>
          </a:p>
          <a:p>
            <a:pPr marL="571500" indent="-571500">
              <a:buFont typeface="Wingdings" panose="05000000000000000000" pitchFamily="2" charset="2"/>
              <a:buChar char="Ø"/>
            </a:pPr>
            <a:r>
              <a:rPr lang="en-IN" sz="4000" dirty="0">
                <a:latin typeface="Times New Roman" pitchFamily="18" charset="0"/>
                <a:cs typeface="Times New Roman" pitchFamily="18" charset="0"/>
              </a:rPr>
              <a:t>Code</a:t>
            </a:r>
          </a:p>
          <a:p>
            <a:pPr marL="571500" indent="-571500">
              <a:buFont typeface="Wingdings" panose="05000000000000000000" pitchFamily="2" charset="2"/>
              <a:buChar char="Ø"/>
            </a:pPr>
            <a:r>
              <a:rPr lang="en-IN" sz="4000" dirty="0">
                <a:latin typeface="Times New Roman" pitchFamily="18" charset="0"/>
                <a:cs typeface="Times New Roman" pitchFamily="18" charset="0"/>
              </a:rPr>
              <a:t>Result</a:t>
            </a:r>
          </a:p>
          <a:p>
            <a:pPr marL="571500" indent="-571500">
              <a:buFont typeface="Wingdings" panose="05000000000000000000" pitchFamily="2" charset="2"/>
              <a:buChar char="Ø"/>
            </a:pPr>
            <a:r>
              <a:rPr lang="en-IN" sz="4000" dirty="0">
                <a:latin typeface="Times New Roman" pitchFamily="18" charset="0"/>
                <a:cs typeface="Times New Roman" pitchFamily="18" charset="0"/>
              </a:rPr>
              <a:t>Conclusion</a:t>
            </a:r>
          </a:p>
          <a:p>
            <a:endParaRPr lang="en-IN" sz="4000" dirty="0"/>
          </a:p>
        </p:txBody>
      </p:sp>
    </p:spTree>
    <p:extLst>
      <p:ext uri="{BB962C8B-B14F-4D97-AF65-F5344CB8AC3E}">
        <p14:creationId xmlns:p14="http://schemas.microsoft.com/office/powerpoint/2010/main" val="309520920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77ED3-93A8-E637-43DD-87F186F20E1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08E2A25-05D7-26E8-A4A8-C044C37AC67E}"/>
              </a:ext>
            </a:extLst>
          </p:cNvPr>
          <p:cNvSpPr txBox="1"/>
          <p:nvPr/>
        </p:nvSpPr>
        <p:spPr>
          <a:xfrm>
            <a:off x="4680154" y="523605"/>
            <a:ext cx="2802193" cy="707886"/>
          </a:xfrm>
          <a:prstGeom prst="rect">
            <a:avLst/>
          </a:prstGeom>
          <a:noFill/>
        </p:spPr>
        <p:txBody>
          <a:bodyPr wrap="square" rtlCol="0">
            <a:spAutoFit/>
          </a:bodyPr>
          <a:lstStyle/>
          <a:p>
            <a:pPr algn="ctr"/>
            <a:r>
              <a:rPr lang="en-IN" sz="4000" dirty="0">
                <a:latin typeface="Times New Roman" pitchFamily="18" charset="0"/>
                <a:cs typeface="Times New Roman" pitchFamily="18" charset="0"/>
              </a:rPr>
              <a:t>Abstract</a:t>
            </a:r>
          </a:p>
        </p:txBody>
      </p:sp>
      <p:sp>
        <p:nvSpPr>
          <p:cNvPr id="6" name="TextBox 5">
            <a:extLst>
              <a:ext uri="{FF2B5EF4-FFF2-40B4-BE49-F238E27FC236}">
                <a16:creationId xmlns:a16="http://schemas.microsoft.com/office/drawing/2014/main" id="{AB13E28E-CDB8-5E3E-AB2F-44FD41CFD2D7}"/>
              </a:ext>
            </a:extLst>
          </p:cNvPr>
          <p:cNvSpPr txBox="1"/>
          <p:nvPr/>
        </p:nvSpPr>
        <p:spPr>
          <a:xfrm>
            <a:off x="548146" y="1489773"/>
            <a:ext cx="11066207" cy="3787383"/>
          </a:xfrm>
          <a:prstGeom prst="rect">
            <a:avLst/>
          </a:prstGeom>
          <a:noFill/>
        </p:spPr>
        <p:txBody>
          <a:bodyPr wrap="square">
            <a:spAutoFit/>
          </a:bodyPr>
          <a:lstStyle/>
          <a:p>
            <a:pPr algn="just">
              <a:lnSpc>
                <a:spcPct val="150000"/>
              </a:lnSpc>
              <a:spcAft>
                <a:spcPts val="800"/>
              </a:spcAft>
            </a:pPr>
            <a:r>
              <a:rPr lang="en-IN" dirty="0">
                <a:latin typeface="Times New Roman" panose="02020603050405020304" pitchFamily="18" charset="0"/>
                <a:cs typeface="Times New Roman" panose="02020603050405020304" pitchFamily="18" charset="0"/>
              </a:rPr>
              <a:t>The increasing importance of waste management and recycling has driven the need for efficient and automated systems to identify recyclable materials. This study explores the application of computer vision and deep learning techniques to classify recyclable items from images. Using convolutional neural networks (CNNs) and transfer learning with pre-trained models such as ResNet, EfficientNet, or YOLO, we develop a system capable of distinguishing between different categories of recyclable waste, including paper, plastic, glass, and metal. The proposed approach involves dataset collection, preprocessing, model training, and evaluation using metrics such as accuracy, precision, and recall. Experimental results demonstrate the effectiveness of deep learning in accurately identifying recyclable items, with potential applications in smart waste sorting systems, recycling facilities, and consumer-facing apps. </a:t>
            </a:r>
            <a:endParaRPr lang="en-IN" dirty="0"/>
          </a:p>
        </p:txBody>
      </p:sp>
    </p:spTree>
    <p:extLst>
      <p:ext uri="{BB962C8B-B14F-4D97-AF65-F5344CB8AC3E}">
        <p14:creationId xmlns:p14="http://schemas.microsoft.com/office/powerpoint/2010/main" val="407185539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DD58-3FCB-E67A-BE40-3EE49C4273C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848229F-5978-B04E-A59A-394CF5D87149}"/>
              </a:ext>
            </a:extLst>
          </p:cNvPr>
          <p:cNvSpPr txBox="1"/>
          <p:nvPr/>
        </p:nvSpPr>
        <p:spPr>
          <a:xfrm>
            <a:off x="4829645" y="297556"/>
            <a:ext cx="2467342" cy="646331"/>
          </a:xfrm>
          <a:prstGeom prst="rect">
            <a:avLst/>
          </a:prstGeom>
          <a:noFill/>
        </p:spPr>
        <p:txBody>
          <a:bodyPr wrap="none" rtlCol="0">
            <a:spAutoFit/>
          </a:bodyPr>
          <a:lstStyle/>
          <a:p>
            <a:pPr algn="ctr"/>
            <a:r>
              <a:rPr lang="en-IN" sz="3600" dirty="0">
                <a:latin typeface="Times New Roman" pitchFamily="18" charset="0"/>
                <a:cs typeface="Times New Roman" pitchFamily="18" charset="0"/>
              </a:rPr>
              <a:t>Introduction</a:t>
            </a:r>
          </a:p>
        </p:txBody>
      </p:sp>
      <p:sp>
        <p:nvSpPr>
          <p:cNvPr id="9" name="TextBox 8">
            <a:extLst>
              <a:ext uri="{FF2B5EF4-FFF2-40B4-BE49-F238E27FC236}">
                <a16:creationId xmlns:a16="http://schemas.microsoft.com/office/drawing/2014/main" id="{9E34AFA5-D734-4F3D-FBE4-0971A106BA82}"/>
              </a:ext>
            </a:extLst>
          </p:cNvPr>
          <p:cNvSpPr txBox="1"/>
          <p:nvPr/>
        </p:nvSpPr>
        <p:spPr>
          <a:xfrm>
            <a:off x="461271" y="1379986"/>
            <a:ext cx="11373852" cy="3631763"/>
          </a:xfrm>
          <a:prstGeom prst="rect">
            <a:avLst/>
          </a:prstGeom>
          <a:noFill/>
        </p:spPr>
        <p:txBody>
          <a:bodyPr wrap="square">
            <a:spAutoFit/>
          </a:bodyPr>
          <a:lstStyle/>
          <a:p>
            <a:pPr marL="342900" indent="-342900" algn="just">
              <a:lnSpc>
                <a:spcPct val="150000"/>
              </a:lnSpc>
            </a:pPr>
            <a:r>
              <a:rPr lang="en-US" sz="2000" dirty="0">
                <a:latin typeface="Times New Roman" pitchFamily="18" charset="0"/>
                <a:cs typeface="Times New Roman" pitchFamily="18" charset="0"/>
              </a:rPr>
              <a:t>    Every day, people throw away a lot of trash, and not all of it is sorted properly. Many items that could be recycled end up in the wrong bin, which causes problems for recycling centers. One reason this happens is because people often don’t know what can and can’t be recycled. This project aims to solve that problem by using computer technology to recognize recyclable items With the help of machine learning and image recognition, we can teach a computer to look at a picture of trash and decide if it can be recycled. This can make recycling easier, reduce waste, and help protect the environment.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a:p>
            <a:pPr marL="342900" indent="-342900" algn="just">
              <a:buFont typeface="Arial" panose="020B0604020202020204" pitchFamily="34" charset="0"/>
              <a:buChar char="•"/>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40630718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4C5D9-4A20-CBD4-FD6C-F3B63A16B0E3}"/>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34FAFD6-0B54-5695-227E-4BB2CB29F8F9}"/>
              </a:ext>
            </a:extLst>
          </p:cNvPr>
          <p:cNvGraphicFramePr>
            <a:graphicFrameLocks noGrp="1"/>
          </p:cNvGraphicFramePr>
          <p:nvPr>
            <p:extLst>
              <p:ext uri="{D42A27DB-BD31-4B8C-83A1-F6EECF244321}">
                <p14:modId xmlns:p14="http://schemas.microsoft.com/office/powerpoint/2010/main" val="3798894116"/>
              </p:ext>
            </p:extLst>
          </p:nvPr>
        </p:nvGraphicFramePr>
        <p:xfrm>
          <a:off x="108154" y="1179871"/>
          <a:ext cx="11995356" cy="5547119"/>
        </p:xfrm>
        <a:graphic>
          <a:graphicData uri="http://schemas.openxmlformats.org/drawingml/2006/table">
            <a:tbl>
              <a:tblPr firstRow="1" bandRow="1">
                <a:tableStyleId>{5C22544A-7EE6-4342-B048-85BDC9FD1C3A}</a:tableStyleId>
              </a:tblPr>
              <a:tblGrid>
                <a:gridCol w="802915">
                  <a:extLst>
                    <a:ext uri="{9D8B030D-6E8A-4147-A177-3AD203B41FA5}">
                      <a16:colId xmlns:a16="http://schemas.microsoft.com/office/drawing/2014/main" val="1622366337"/>
                    </a:ext>
                  </a:extLst>
                </a:gridCol>
                <a:gridCol w="1538114">
                  <a:extLst>
                    <a:ext uri="{9D8B030D-6E8A-4147-A177-3AD203B41FA5}">
                      <a16:colId xmlns:a16="http://schemas.microsoft.com/office/drawing/2014/main" val="328051473"/>
                    </a:ext>
                  </a:extLst>
                </a:gridCol>
                <a:gridCol w="1441378">
                  <a:extLst>
                    <a:ext uri="{9D8B030D-6E8A-4147-A177-3AD203B41FA5}">
                      <a16:colId xmlns:a16="http://schemas.microsoft.com/office/drawing/2014/main" val="1266812715"/>
                    </a:ext>
                  </a:extLst>
                </a:gridCol>
                <a:gridCol w="1344640">
                  <a:extLst>
                    <a:ext uri="{9D8B030D-6E8A-4147-A177-3AD203B41FA5}">
                      <a16:colId xmlns:a16="http://schemas.microsoft.com/office/drawing/2014/main" val="4086047726"/>
                    </a:ext>
                  </a:extLst>
                </a:gridCol>
                <a:gridCol w="1412356">
                  <a:extLst>
                    <a:ext uri="{9D8B030D-6E8A-4147-A177-3AD203B41FA5}">
                      <a16:colId xmlns:a16="http://schemas.microsoft.com/office/drawing/2014/main" val="800322130"/>
                    </a:ext>
                  </a:extLst>
                </a:gridCol>
                <a:gridCol w="1952020">
                  <a:extLst>
                    <a:ext uri="{9D8B030D-6E8A-4147-A177-3AD203B41FA5}">
                      <a16:colId xmlns:a16="http://schemas.microsoft.com/office/drawing/2014/main" val="2103764252"/>
                    </a:ext>
                  </a:extLst>
                </a:gridCol>
                <a:gridCol w="1678764">
                  <a:extLst>
                    <a:ext uri="{9D8B030D-6E8A-4147-A177-3AD203B41FA5}">
                      <a16:colId xmlns:a16="http://schemas.microsoft.com/office/drawing/2014/main" val="3018005302"/>
                    </a:ext>
                  </a:extLst>
                </a:gridCol>
                <a:gridCol w="1825169">
                  <a:extLst>
                    <a:ext uri="{9D8B030D-6E8A-4147-A177-3AD203B41FA5}">
                      <a16:colId xmlns:a16="http://schemas.microsoft.com/office/drawing/2014/main" val="2252921444"/>
                    </a:ext>
                  </a:extLst>
                </a:gridCol>
              </a:tblGrid>
              <a:tr h="885504">
                <a:tc>
                  <a:txBody>
                    <a:bodyPr/>
                    <a:lstStyle/>
                    <a:p>
                      <a:r>
                        <a:rPr lang="en-IN" dirty="0"/>
                        <a:t>S.NO</a:t>
                      </a:r>
                    </a:p>
                  </a:txBody>
                  <a:tcPr/>
                </a:tc>
                <a:tc>
                  <a:txBody>
                    <a:bodyPr/>
                    <a:lstStyle/>
                    <a:p>
                      <a:r>
                        <a:rPr lang="en-IN" dirty="0"/>
                        <a:t>NAME OF THE AUTHOR</a:t>
                      </a:r>
                    </a:p>
                  </a:txBody>
                  <a:tcPr/>
                </a:tc>
                <a:tc>
                  <a:txBody>
                    <a:bodyPr/>
                    <a:lstStyle/>
                    <a:p>
                      <a:r>
                        <a:rPr lang="en-IN" dirty="0"/>
                        <a:t>TITLE OF THE PAPER</a:t>
                      </a:r>
                    </a:p>
                  </a:txBody>
                  <a:tcPr/>
                </a:tc>
                <a:tc>
                  <a:txBody>
                    <a:bodyPr/>
                    <a:lstStyle/>
                    <a:p>
                      <a:r>
                        <a:rPr lang="en-IN" dirty="0"/>
                        <a:t>SOURCE</a:t>
                      </a:r>
                    </a:p>
                  </a:txBody>
                  <a:tcPr/>
                </a:tc>
                <a:tc>
                  <a:txBody>
                    <a:bodyPr/>
                    <a:lstStyle/>
                    <a:p>
                      <a:r>
                        <a:rPr lang="en-IN" dirty="0"/>
                        <a:t>CITATION</a:t>
                      </a:r>
                    </a:p>
                  </a:txBody>
                  <a:tcPr/>
                </a:tc>
                <a:tc>
                  <a:txBody>
                    <a:bodyPr/>
                    <a:lstStyle/>
                    <a:p>
                      <a:r>
                        <a:rPr lang="en-IN" dirty="0"/>
                        <a:t>METHODOLOGY</a:t>
                      </a:r>
                    </a:p>
                  </a:txBody>
                  <a:tcPr/>
                </a:tc>
                <a:tc>
                  <a:txBody>
                    <a:bodyPr/>
                    <a:lstStyle/>
                    <a:p>
                      <a:r>
                        <a:rPr lang="en-IN" dirty="0"/>
                        <a:t>RESULTS</a:t>
                      </a:r>
                    </a:p>
                  </a:txBody>
                  <a:tcPr/>
                </a:tc>
                <a:tc>
                  <a:txBody>
                    <a:bodyPr/>
                    <a:lstStyle/>
                    <a:p>
                      <a:r>
                        <a:rPr lang="en-IN" dirty="0"/>
                        <a:t>FUTURE ENCHANCMENT</a:t>
                      </a:r>
                    </a:p>
                  </a:txBody>
                  <a:tcPr/>
                </a:tc>
                <a:extLst>
                  <a:ext uri="{0D108BD9-81ED-4DB2-BD59-A6C34878D82A}">
                    <a16:rowId xmlns:a16="http://schemas.microsoft.com/office/drawing/2014/main" val="2269239763"/>
                  </a:ext>
                </a:extLst>
              </a:tr>
              <a:tr h="4295855">
                <a:tc>
                  <a:txBody>
                    <a:bodyPr/>
                    <a:lstStyle/>
                    <a:p>
                      <a:r>
                        <a:rPr lang="en-IN" dirty="0"/>
                        <a:t>01</a:t>
                      </a:r>
                    </a:p>
                  </a:txBody>
                  <a:tcPr/>
                </a:tc>
                <a:tc>
                  <a:txBody>
                    <a:bodyPr/>
                    <a:lstStyle/>
                    <a:p>
                      <a:pPr lvl="0" algn="ctr">
                        <a:buNone/>
                      </a:pPr>
                      <a:r>
                        <a:rPr lang="en-US" dirty="0"/>
                        <a:t>Mei Wang, Wenping Deng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Identification</a:t>
                      </a:r>
                      <a:r>
                        <a:rPr lang="en-US" baseline="0" dirty="0"/>
                        <a:t> of recyclable materials using image processing.</a:t>
                      </a:r>
                      <a:endParaRPr lang="en-US" dirty="0"/>
                    </a:p>
                  </a:txBody>
                  <a:tcPr/>
                </a:tc>
                <a:tc>
                  <a:txBody>
                    <a:bodyPr/>
                    <a:lstStyle/>
                    <a:p>
                      <a:pPr lvl="0" algn="ctr">
                        <a:lnSpc>
                          <a:spcPct val="100000"/>
                        </a:lnSpc>
                        <a:spcBef>
                          <a:spcPts val="0"/>
                        </a:spcBef>
                        <a:spcAft>
                          <a:spcPts val="0"/>
                        </a:spcAft>
                        <a:buNone/>
                      </a:pPr>
                      <a:r>
                        <a:rPr lang="en-US" dirty="0"/>
                        <a:t>arXiv Preprint, 2024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arXiv</a:t>
                      </a:r>
                      <a:r>
                        <a:rPr lang="en-IN" baseline="0" dirty="0"/>
                        <a:t> 2024</a:t>
                      </a:r>
                      <a:endParaRPr lang="en-US" dirty="0"/>
                    </a:p>
                    <a:p>
                      <a:endParaRPr lang="en-IN" dirty="0"/>
                    </a:p>
                  </a:txBody>
                  <a:tcPr/>
                </a:tc>
                <a:tc>
                  <a:txBody>
                    <a:bodyPr/>
                    <a:lstStyle/>
                    <a:p>
                      <a:r>
                        <a:rPr lang="en-US" dirty="0"/>
                        <a:t>Developed custom CNN trained on labeled recyclable material images.</a:t>
                      </a:r>
                      <a:endParaRPr lang="en-IN" dirty="0"/>
                    </a:p>
                  </a:txBody>
                  <a:tcPr/>
                </a:tc>
                <a:tc>
                  <a:txBody>
                    <a:bodyPr/>
                    <a:lstStyle/>
                    <a:p>
                      <a:r>
                        <a:rPr lang="en-US" sz="1600" dirty="0"/>
                        <a:t>90% accuracy in distinguishing recyclables like metal, plastic, glass in mixed-waste scenarios.</a:t>
                      </a:r>
                      <a:endParaRPr lang="en-IN" sz="1600" b="0" dirty="0"/>
                    </a:p>
                  </a:txBody>
                  <a:tcPr/>
                </a:tc>
                <a:tc>
                  <a:txBody>
                    <a:bodyPr/>
                    <a:lstStyle/>
                    <a:p>
                      <a:r>
                        <a:rPr lang="en-US" sz="1600" dirty="0"/>
                        <a:t>Expand to more materials; real-time sorting optimization.</a:t>
                      </a:r>
                      <a:endParaRPr lang="en-IN" sz="1400" dirty="0"/>
                    </a:p>
                  </a:txBody>
                  <a:tcPr/>
                </a:tc>
                <a:extLst>
                  <a:ext uri="{0D108BD9-81ED-4DB2-BD59-A6C34878D82A}">
                    <a16:rowId xmlns:a16="http://schemas.microsoft.com/office/drawing/2014/main" val="1634133420"/>
                  </a:ext>
                </a:extLst>
              </a:tr>
              <a:tr h="354202">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sz="1400" dirty="0"/>
                    </a:p>
                  </a:txBody>
                  <a:tcPr/>
                </a:tc>
                <a:extLst>
                  <a:ext uri="{0D108BD9-81ED-4DB2-BD59-A6C34878D82A}">
                    <a16:rowId xmlns:a16="http://schemas.microsoft.com/office/drawing/2014/main" val="1074840044"/>
                  </a:ext>
                </a:extLst>
              </a:tr>
            </a:tbl>
          </a:graphicData>
        </a:graphic>
      </p:graphicFrame>
      <p:sp>
        <p:nvSpPr>
          <p:cNvPr id="10" name="TextBox 9">
            <a:extLst>
              <a:ext uri="{FF2B5EF4-FFF2-40B4-BE49-F238E27FC236}">
                <a16:creationId xmlns:a16="http://schemas.microsoft.com/office/drawing/2014/main" id="{6BB70D6F-D9A8-6D20-21AA-37D64EEA63C2}"/>
              </a:ext>
            </a:extLst>
          </p:cNvPr>
          <p:cNvSpPr txBox="1"/>
          <p:nvPr/>
        </p:nvSpPr>
        <p:spPr>
          <a:xfrm>
            <a:off x="4152961" y="334297"/>
            <a:ext cx="3889825" cy="923330"/>
          </a:xfrm>
          <a:prstGeom prst="rect">
            <a:avLst/>
          </a:prstGeom>
          <a:noFill/>
        </p:spPr>
        <p:txBody>
          <a:bodyPr wrap="square" rtlCol="0">
            <a:spAutoFit/>
          </a:bodyPr>
          <a:lstStyle/>
          <a:p>
            <a:pPr algn="ctr"/>
            <a:r>
              <a:rPr lang="en-IN" sz="3600" dirty="0"/>
              <a:t>Literature Review</a:t>
            </a:r>
          </a:p>
          <a:p>
            <a:endParaRPr lang="en-IN" dirty="0"/>
          </a:p>
        </p:txBody>
      </p:sp>
    </p:spTree>
    <p:extLst>
      <p:ext uri="{BB962C8B-B14F-4D97-AF65-F5344CB8AC3E}">
        <p14:creationId xmlns:p14="http://schemas.microsoft.com/office/powerpoint/2010/main" val="210565664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91A07-60E2-9595-2CDF-900485ADD1B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61866CC-7C29-60BD-6FC0-20290FC5EC44}"/>
              </a:ext>
            </a:extLst>
          </p:cNvPr>
          <p:cNvGraphicFramePr>
            <a:graphicFrameLocks noGrp="1"/>
          </p:cNvGraphicFramePr>
          <p:nvPr>
            <p:extLst>
              <p:ext uri="{D42A27DB-BD31-4B8C-83A1-F6EECF244321}">
                <p14:modId xmlns:p14="http://schemas.microsoft.com/office/powerpoint/2010/main" val="2417427196"/>
              </p:ext>
            </p:extLst>
          </p:nvPr>
        </p:nvGraphicFramePr>
        <p:xfrm>
          <a:off x="98323" y="314633"/>
          <a:ext cx="11956026" cy="6194322"/>
        </p:xfrm>
        <a:graphic>
          <a:graphicData uri="http://schemas.openxmlformats.org/drawingml/2006/table">
            <a:tbl>
              <a:tblPr firstRow="1" bandRow="1">
                <a:tableStyleId>{5C22544A-7EE6-4342-B048-85BDC9FD1C3A}</a:tableStyleId>
              </a:tblPr>
              <a:tblGrid>
                <a:gridCol w="767724">
                  <a:extLst>
                    <a:ext uri="{9D8B030D-6E8A-4147-A177-3AD203B41FA5}">
                      <a16:colId xmlns:a16="http://schemas.microsoft.com/office/drawing/2014/main" val="2179513274"/>
                    </a:ext>
                  </a:extLst>
                </a:gridCol>
                <a:gridCol w="2180337">
                  <a:extLst>
                    <a:ext uri="{9D8B030D-6E8A-4147-A177-3AD203B41FA5}">
                      <a16:colId xmlns:a16="http://schemas.microsoft.com/office/drawing/2014/main" val="1255452806"/>
                    </a:ext>
                  </a:extLst>
                </a:gridCol>
                <a:gridCol w="1535448">
                  <a:extLst>
                    <a:ext uri="{9D8B030D-6E8A-4147-A177-3AD203B41FA5}">
                      <a16:colId xmlns:a16="http://schemas.microsoft.com/office/drawing/2014/main" val="2164620311"/>
                    </a:ext>
                  </a:extLst>
                </a:gridCol>
                <a:gridCol w="1061884">
                  <a:extLst>
                    <a:ext uri="{9D8B030D-6E8A-4147-A177-3AD203B41FA5}">
                      <a16:colId xmlns:a16="http://schemas.microsoft.com/office/drawing/2014/main" val="2273407607"/>
                    </a:ext>
                  </a:extLst>
                </a:gridCol>
                <a:gridCol w="1297858">
                  <a:extLst>
                    <a:ext uri="{9D8B030D-6E8A-4147-A177-3AD203B41FA5}">
                      <a16:colId xmlns:a16="http://schemas.microsoft.com/office/drawing/2014/main" val="1784141125"/>
                    </a:ext>
                  </a:extLst>
                </a:gridCol>
                <a:gridCol w="1759974">
                  <a:extLst>
                    <a:ext uri="{9D8B030D-6E8A-4147-A177-3AD203B41FA5}">
                      <a16:colId xmlns:a16="http://schemas.microsoft.com/office/drawing/2014/main" val="2855526538"/>
                    </a:ext>
                  </a:extLst>
                </a:gridCol>
                <a:gridCol w="1622323">
                  <a:extLst>
                    <a:ext uri="{9D8B030D-6E8A-4147-A177-3AD203B41FA5}">
                      <a16:colId xmlns:a16="http://schemas.microsoft.com/office/drawing/2014/main" val="403022659"/>
                    </a:ext>
                  </a:extLst>
                </a:gridCol>
                <a:gridCol w="1730478">
                  <a:extLst>
                    <a:ext uri="{9D8B030D-6E8A-4147-A177-3AD203B41FA5}">
                      <a16:colId xmlns:a16="http://schemas.microsoft.com/office/drawing/2014/main" val="2238855050"/>
                    </a:ext>
                  </a:extLst>
                </a:gridCol>
              </a:tblGrid>
              <a:tr h="1258733">
                <a:tc>
                  <a:txBody>
                    <a:bodyPr/>
                    <a:lstStyle/>
                    <a:p>
                      <a:r>
                        <a:rPr lang="en-IN" dirty="0"/>
                        <a:t>S.NO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NAME OF THE AUTHOR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TITLE OF THE PAPER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SOURCE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CITATION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METHODOLOGY</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RESULTS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FUTURE ENCHANCMENT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tc>
                <a:extLst>
                  <a:ext uri="{0D108BD9-81ED-4DB2-BD59-A6C34878D82A}">
                    <a16:rowId xmlns:a16="http://schemas.microsoft.com/office/drawing/2014/main" val="3054514053"/>
                  </a:ext>
                </a:extLst>
              </a:tr>
              <a:tr h="4935589">
                <a:tc>
                  <a:txBody>
                    <a:bodyPr/>
                    <a:lstStyle/>
                    <a:p>
                      <a:r>
                        <a:rPr lang="en-IN" dirty="0"/>
                        <a:t>02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03</a:t>
                      </a:r>
                    </a:p>
                  </a:txBody>
                  <a:tcPr/>
                </a:tc>
                <a:tc>
                  <a:txBody>
                    <a:bodyPr/>
                    <a:lstStyle/>
                    <a:p>
                      <a:pPr lvl="0" algn="ctr">
                        <a:lnSpc>
                          <a:spcPct val="100000"/>
                        </a:lnSpc>
                        <a:spcBef>
                          <a:spcPts val="0"/>
                        </a:spcBef>
                        <a:spcAft>
                          <a:spcPts val="0"/>
                        </a:spcAft>
                        <a:buNone/>
                      </a:pPr>
                      <a:r>
                        <a:rPr lang="en-US" dirty="0"/>
                        <a:t>Jiawei Chen, Rui Li, Xinyu Zhang</a:t>
                      </a:r>
                    </a:p>
                    <a:p>
                      <a:endParaRPr lang="en-IN" dirty="0"/>
                    </a:p>
                    <a:p>
                      <a:endParaRPr lang="en-IN" dirty="0"/>
                    </a:p>
                    <a:p>
                      <a:endParaRPr lang="en-IN" dirty="0"/>
                    </a:p>
                    <a:p>
                      <a:endParaRPr lang="en-IN" dirty="0"/>
                    </a:p>
                    <a:p>
                      <a:endParaRPr lang="en-IN" dirty="0"/>
                    </a:p>
                    <a:p>
                      <a:endParaRPr lang="en-IN" sz="1800" dirty="0"/>
                    </a:p>
                    <a:p>
                      <a:endParaRPr lang="en-IN" sz="1800" dirty="0"/>
                    </a:p>
                    <a:p>
                      <a:pPr lvl="0" algn="ctr">
                        <a:lnSpc>
                          <a:spcPct val="100000"/>
                        </a:lnSpc>
                        <a:spcBef>
                          <a:spcPts val="0"/>
                        </a:spcBef>
                        <a:spcAft>
                          <a:spcPts val="0"/>
                        </a:spcAft>
                        <a:buNone/>
                      </a:pPr>
                      <a:r>
                        <a:rPr lang="en-US" dirty="0"/>
                        <a:t>Raymond hong,</a:t>
                      </a:r>
                    </a:p>
                    <a:p>
                      <a:pPr lvl="0" algn="ctr">
                        <a:lnSpc>
                          <a:spcPct val="100000"/>
                        </a:lnSpc>
                        <a:spcBef>
                          <a:spcPts val="0"/>
                        </a:spcBef>
                        <a:spcAft>
                          <a:spcPts val="0"/>
                        </a:spcAft>
                        <a:buNone/>
                      </a:pPr>
                      <a:r>
                        <a:rPr lang="en-US" dirty="0"/>
                        <a:t>Wen Jie Zhao</a:t>
                      </a:r>
                    </a:p>
                  </a:txBody>
                  <a:tcPr/>
                </a:tc>
                <a:tc>
                  <a:txBody>
                    <a:bodyPr/>
                    <a:lstStyle/>
                    <a:p>
                      <a:pPr lvl="0" algn="ctr">
                        <a:lnSpc>
                          <a:spcPct val="100000"/>
                        </a:lnSpc>
                        <a:spcBef>
                          <a:spcPts val="0"/>
                        </a:spcBef>
                        <a:spcAft>
                          <a:spcPts val="0"/>
                        </a:spcAft>
                        <a:buNone/>
                      </a:pPr>
                      <a:r>
                        <a:rPr lang="en-US" dirty="0"/>
                        <a:t>Multi-Class Image Classification Using Transfer Learning for Recycling Automation</a:t>
                      </a:r>
                    </a:p>
                    <a:p>
                      <a:endParaRPr lang="en-US" dirty="0"/>
                    </a:p>
                    <a:p>
                      <a:endParaRPr lang="en-US" dirty="0"/>
                    </a:p>
                    <a:p>
                      <a:pPr lvl="0" algn="l">
                        <a:lnSpc>
                          <a:spcPct val="100000"/>
                        </a:lnSpc>
                        <a:spcBef>
                          <a:spcPts val="0"/>
                        </a:spcBef>
                        <a:spcAft>
                          <a:spcPts val="0"/>
                        </a:spcAft>
                        <a:buNone/>
                      </a:pPr>
                      <a:r>
                        <a:rPr lang="en-US" dirty="0"/>
                        <a:t>Automated Product Tagging Using Deep Learning for Image</a:t>
                      </a:r>
                      <a:r>
                        <a:rPr lang="en-US" baseline="0" dirty="0"/>
                        <a:t> </a:t>
                      </a:r>
                      <a:r>
                        <a:rPr lang="en-US" dirty="0"/>
                        <a:t>Based Recognition.</a:t>
                      </a:r>
                    </a:p>
                  </a:txBody>
                  <a:tcPr/>
                </a:tc>
                <a:tc>
                  <a:txBody>
                    <a:bodyPr/>
                    <a:lstStyle/>
                    <a:p>
                      <a:pPr lvl="0" algn="ctr">
                        <a:buNone/>
                      </a:pPr>
                      <a:r>
                        <a:rPr lang="en-US" dirty="0"/>
                        <a:t>Elsevier – Expert Systems with Applications, 2024</a:t>
                      </a:r>
                      <a:endParaRPr lang="en-IN" dirty="0"/>
                    </a:p>
                    <a:p>
                      <a:endParaRPr lang="en-IN" dirty="0"/>
                    </a:p>
                    <a:p>
                      <a:endParaRPr lang="en-IN" dirty="0"/>
                    </a:p>
                    <a:p>
                      <a:pPr lvl="0" algn="l">
                        <a:buNone/>
                      </a:pPr>
                      <a:r>
                        <a:rPr lang="en-US" dirty="0"/>
                        <a:t>Science</a:t>
                      </a:r>
                    </a:p>
                    <a:p>
                      <a:pPr lvl="0" algn="l">
                        <a:buNone/>
                      </a:pPr>
                      <a:r>
                        <a:rPr lang="en-US" dirty="0"/>
                        <a:t>Direct – Journal of Image Representation, 2024</a:t>
                      </a:r>
                    </a:p>
                  </a:txBody>
                  <a:tcPr/>
                </a:tc>
                <a:tc>
                  <a:txBody>
                    <a:bodyPr/>
                    <a:lstStyle/>
                    <a:p>
                      <a:pPr lvl="0" algn="ctr">
                        <a:buNone/>
                      </a:pPr>
                      <a:r>
                        <a:rPr lang="en-IN" dirty="0"/>
                        <a:t>Elsevier 2024</a:t>
                      </a:r>
                      <a:endParaRPr lang="en-US" dirty="0"/>
                    </a:p>
                    <a:p>
                      <a:endParaRPr lang="en-IN" sz="1800" b="0" i="0" kern="1200" dirty="0">
                        <a:solidFill>
                          <a:schemeClr val="dk1"/>
                        </a:solidFill>
                        <a:effectLst/>
                        <a:latin typeface="+mn-lt"/>
                        <a:ea typeface="+mn-ea"/>
                        <a:cs typeface="+mn-cs"/>
                      </a:endParaRPr>
                    </a:p>
                    <a:p>
                      <a:r>
                        <a:rPr lang="en-IN" sz="1800" b="0" i="0" kern="1200" dirty="0">
                          <a:solidFill>
                            <a:schemeClr val="dk1"/>
                          </a:solidFill>
                          <a:effectLst/>
                          <a:latin typeface="+mn-lt"/>
                          <a:ea typeface="+mn-ea"/>
                          <a:cs typeface="+mn-cs"/>
                        </a:rPr>
                        <a:t> </a:t>
                      </a:r>
                    </a:p>
                    <a:p>
                      <a:endParaRPr lang="en-IN" sz="1800" b="0" i="0" kern="1200" dirty="0">
                        <a:solidFill>
                          <a:schemeClr val="dk1"/>
                        </a:solidFill>
                        <a:effectLst/>
                        <a:latin typeface="+mn-lt"/>
                        <a:ea typeface="+mn-ea"/>
                        <a:cs typeface="+mn-cs"/>
                      </a:endParaRPr>
                    </a:p>
                    <a:p>
                      <a:endParaRPr lang="en-IN" sz="1800" b="0" i="0" kern="1200" dirty="0">
                        <a:solidFill>
                          <a:schemeClr val="dk1"/>
                        </a:solidFill>
                        <a:effectLst/>
                        <a:latin typeface="+mn-lt"/>
                        <a:ea typeface="+mn-ea"/>
                        <a:cs typeface="+mn-cs"/>
                      </a:endParaRPr>
                    </a:p>
                    <a:p>
                      <a:endParaRPr lang="en-IN" sz="1800" b="0" i="0" kern="1200" dirty="0">
                        <a:solidFill>
                          <a:schemeClr val="dk1"/>
                        </a:solidFill>
                        <a:effectLst/>
                        <a:latin typeface="+mn-lt"/>
                        <a:ea typeface="+mn-ea"/>
                        <a:cs typeface="+mn-cs"/>
                      </a:endParaRPr>
                    </a:p>
                    <a:p>
                      <a:endParaRPr lang="en-IN" sz="1800" b="0" i="0" kern="1200" dirty="0">
                        <a:solidFill>
                          <a:schemeClr val="dk1"/>
                        </a:solidFill>
                        <a:effectLst/>
                        <a:latin typeface="+mn-lt"/>
                        <a:ea typeface="+mn-ea"/>
                        <a:cs typeface="+mn-cs"/>
                      </a:endParaRPr>
                    </a:p>
                    <a:p>
                      <a:endParaRPr lang="en-IN" sz="1800" b="0" i="0" kern="1200" dirty="0">
                        <a:solidFill>
                          <a:schemeClr val="dk1"/>
                        </a:solidFill>
                        <a:effectLst/>
                        <a:latin typeface="+mn-lt"/>
                        <a:ea typeface="+mn-ea"/>
                        <a:cs typeface="+mn-cs"/>
                      </a:endParaRPr>
                    </a:p>
                    <a:p>
                      <a:pPr lvl="0" algn="ctr">
                        <a:buNone/>
                      </a:pPr>
                      <a:r>
                        <a:rPr lang="en-IN" sz="1800" b="0" i="0" kern="1200" dirty="0">
                          <a:solidFill>
                            <a:schemeClr val="dk1"/>
                          </a:solidFill>
                          <a:effectLst/>
                          <a:latin typeface="+mn-lt"/>
                          <a:ea typeface="+mn-ea"/>
                          <a:cs typeface="+mn-cs"/>
                        </a:rPr>
                        <a:t> </a:t>
                      </a:r>
                      <a:r>
                        <a:rPr lang="en-IN" dirty="0"/>
                        <a:t>Science</a:t>
                      </a:r>
                      <a:r>
                        <a:rPr lang="en-IN" baseline="0" dirty="0"/>
                        <a:t> Direct</a:t>
                      </a:r>
                    </a:p>
                    <a:p>
                      <a:pPr lvl="0" algn="ctr">
                        <a:buNone/>
                      </a:pPr>
                      <a:r>
                        <a:rPr lang="en-IN" baseline="0" dirty="0"/>
                        <a:t>2024</a:t>
                      </a:r>
                      <a:endParaRPr lang="en-US" dirty="0"/>
                    </a:p>
                    <a:p>
                      <a:endParaRPr lang="en-IN" sz="1600" dirty="0"/>
                    </a:p>
                  </a:txBody>
                  <a:tcPr/>
                </a:tc>
                <a:tc>
                  <a:txBody>
                    <a:bodyPr/>
                    <a:lstStyle/>
                    <a:p>
                      <a:pPr lvl="0" algn="l">
                        <a:lnSpc>
                          <a:spcPct val="100000"/>
                        </a:lnSpc>
                        <a:spcBef>
                          <a:spcPts val="0"/>
                        </a:spcBef>
                        <a:spcAft>
                          <a:spcPts val="0"/>
                        </a:spcAft>
                        <a:buNone/>
                      </a:pPr>
                      <a:r>
                        <a:rPr lang="en-US" dirty="0"/>
                        <a:t>Used transfer learning for classifying recycling images with limited data.</a:t>
                      </a:r>
                      <a:endParaRPr lang="en-US" sz="1800" dirty="0"/>
                    </a:p>
                    <a:p>
                      <a:pPr algn="l"/>
                      <a:endParaRPr lang="en-US" sz="1800" dirty="0"/>
                    </a:p>
                    <a:p>
                      <a:pPr algn="l"/>
                      <a:endParaRPr lang="en-US" sz="1800" dirty="0"/>
                    </a:p>
                    <a:p>
                      <a:pPr algn="l"/>
                      <a:endParaRPr lang="en-US" sz="1800" dirty="0"/>
                    </a:p>
                    <a:p>
                      <a:pPr lvl="0" algn="l">
                        <a:lnSpc>
                          <a:spcPct val="100000"/>
                        </a:lnSpc>
                        <a:spcBef>
                          <a:spcPts val="0"/>
                        </a:spcBef>
                        <a:spcAft>
                          <a:spcPts val="0"/>
                        </a:spcAft>
                        <a:buNone/>
                      </a:pPr>
                      <a:r>
                        <a:rPr lang="en-US" dirty="0"/>
                        <a:t>Utilized deep CNNs for product image classification based on shape, color, and texture.</a:t>
                      </a:r>
                    </a:p>
                  </a:txBody>
                  <a:tcPr/>
                </a:tc>
                <a:tc>
                  <a:txBody>
                    <a:bodyPr/>
                    <a:lstStyle/>
                    <a:p>
                      <a:r>
                        <a:rPr lang="en-US" dirty="0"/>
                        <a:t>Achieved high accuracy with fewer training images</a:t>
                      </a:r>
                      <a:endParaRPr lang="en-IN" sz="1600" dirty="0"/>
                    </a:p>
                    <a:p>
                      <a:endParaRPr lang="en-IN" sz="1600" dirty="0"/>
                    </a:p>
                    <a:p>
                      <a:endParaRPr lang="en-IN" sz="1600" dirty="0"/>
                    </a:p>
                    <a:p>
                      <a:endParaRPr lang="en-IN" sz="1600" dirty="0"/>
                    </a:p>
                    <a:p>
                      <a:endParaRPr lang="en-IN" sz="1800" dirty="0"/>
                    </a:p>
                    <a:p>
                      <a:endParaRPr lang="en-IN" sz="1800" dirty="0"/>
                    </a:p>
                    <a:p>
                      <a:r>
                        <a:rPr lang="en-US" dirty="0"/>
                        <a:t>High</a:t>
                      </a:r>
                      <a:r>
                        <a:rPr lang="en-US" baseline="0" dirty="0"/>
                        <a:t> efficiency in </a:t>
                      </a:r>
                      <a:r>
                        <a:rPr lang="en-US" dirty="0"/>
                        <a:t>recognizing diverse and visually similar products</a:t>
                      </a:r>
                      <a:endParaRPr lang="en-IN" sz="1800" dirty="0"/>
                    </a:p>
                  </a:txBody>
                  <a:tcPr/>
                </a:tc>
                <a:tc>
                  <a:txBody>
                    <a:bodyPr/>
                    <a:lstStyle/>
                    <a:p>
                      <a:r>
                        <a:rPr lang="en-US" dirty="0"/>
                        <a:t>Improve handling of ambiguous/</a:t>
                      </a:r>
                    </a:p>
                    <a:p>
                      <a:r>
                        <a:rPr lang="en-US" dirty="0"/>
                        <a:t>mixed waste.</a:t>
                      </a:r>
                      <a:endParaRPr lang="en-IN" sz="1600" dirty="0"/>
                    </a:p>
                    <a:p>
                      <a:endParaRPr lang="en-IN" sz="1600" dirty="0"/>
                    </a:p>
                    <a:p>
                      <a:endParaRPr lang="en-IN" sz="1600" dirty="0"/>
                    </a:p>
                    <a:p>
                      <a:endParaRPr lang="en-IN" sz="1600" dirty="0"/>
                    </a:p>
                    <a:p>
                      <a:endParaRPr lang="en-US" sz="1800" dirty="0"/>
                    </a:p>
                    <a:p>
                      <a:endParaRPr lang="en-US" sz="1800" dirty="0"/>
                    </a:p>
                    <a:p>
                      <a:r>
                        <a:rPr lang="en-US" dirty="0"/>
                        <a:t>integrate image and text data.</a:t>
                      </a:r>
                      <a:endParaRPr lang="en-IN" sz="1800" dirty="0"/>
                    </a:p>
                  </a:txBody>
                  <a:tcPr/>
                </a:tc>
                <a:extLst>
                  <a:ext uri="{0D108BD9-81ED-4DB2-BD59-A6C34878D82A}">
                    <a16:rowId xmlns:a16="http://schemas.microsoft.com/office/drawing/2014/main" val="3493208911"/>
                  </a:ext>
                </a:extLst>
              </a:tr>
            </a:tbl>
          </a:graphicData>
        </a:graphic>
      </p:graphicFrame>
    </p:spTree>
    <p:extLst>
      <p:ext uri="{BB962C8B-B14F-4D97-AF65-F5344CB8AC3E}">
        <p14:creationId xmlns:p14="http://schemas.microsoft.com/office/powerpoint/2010/main" val="37397011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CFDFC-C9E4-72EF-C992-1CCB7C4DF0E9}"/>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8A976C8-A262-4316-982D-C375C2E7DD36}"/>
              </a:ext>
            </a:extLst>
          </p:cNvPr>
          <p:cNvGraphicFramePr>
            <a:graphicFrameLocks noGrp="1"/>
          </p:cNvGraphicFramePr>
          <p:nvPr>
            <p:extLst>
              <p:ext uri="{D42A27DB-BD31-4B8C-83A1-F6EECF244321}">
                <p14:modId xmlns:p14="http://schemas.microsoft.com/office/powerpoint/2010/main" val="1091109600"/>
              </p:ext>
            </p:extLst>
          </p:nvPr>
        </p:nvGraphicFramePr>
        <p:xfrm>
          <a:off x="98323" y="314633"/>
          <a:ext cx="11956026" cy="6194322"/>
        </p:xfrm>
        <a:graphic>
          <a:graphicData uri="http://schemas.openxmlformats.org/drawingml/2006/table">
            <a:tbl>
              <a:tblPr firstRow="1" bandRow="1">
                <a:tableStyleId>{5C22544A-7EE6-4342-B048-85BDC9FD1C3A}</a:tableStyleId>
              </a:tblPr>
              <a:tblGrid>
                <a:gridCol w="767724">
                  <a:extLst>
                    <a:ext uri="{9D8B030D-6E8A-4147-A177-3AD203B41FA5}">
                      <a16:colId xmlns:a16="http://schemas.microsoft.com/office/drawing/2014/main" val="2179513274"/>
                    </a:ext>
                  </a:extLst>
                </a:gridCol>
                <a:gridCol w="2180337">
                  <a:extLst>
                    <a:ext uri="{9D8B030D-6E8A-4147-A177-3AD203B41FA5}">
                      <a16:colId xmlns:a16="http://schemas.microsoft.com/office/drawing/2014/main" val="1255452806"/>
                    </a:ext>
                  </a:extLst>
                </a:gridCol>
                <a:gridCol w="1535448">
                  <a:extLst>
                    <a:ext uri="{9D8B030D-6E8A-4147-A177-3AD203B41FA5}">
                      <a16:colId xmlns:a16="http://schemas.microsoft.com/office/drawing/2014/main" val="2164620311"/>
                    </a:ext>
                  </a:extLst>
                </a:gridCol>
                <a:gridCol w="1130710">
                  <a:extLst>
                    <a:ext uri="{9D8B030D-6E8A-4147-A177-3AD203B41FA5}">
                      <a16:colId xmlns:a16="http://schemas.microsoft.com/office/drawing/2014/main" val="2273407607"/>
                    </a:ext>
                  </a:extLst>
                </a:gridCol>
                <a:gridCol w="1229032">
                  <a:extLst>
                    <a:ext uri="{9D8B030D-6E8A-4147-A177-3AD203B41FA5}">
                      <a16:colId xmlns:a16="http://schemas.microsoft.com/office/drawing/2014/main" val="1784141125"/>
                    </a:ext>
                  </a:extLst>
                </a:gridCol>
                <a:gridCol w="1759974">
                  <a:extLst>
                    <a:ext uri="{9D8B030D-6E8A-4147-A177-3AD203B41FA5}">
                      <a16:colId xmlns:a16="http://schemas.microsoft.com/office/drawing/2014/main" val="2855526538"/>
                    </a:ext>
                  </a:extLst>
                </a:gridCol>
                <a:gridCol w="1622323">
                  <a:extLst>
                    <a:ext uri="{9D8B030D-6E8A-4147-A177-3AD203B41FA5}">
                      <a16:colId xmlns:a16="http://schemas.microsoft.com/office/drawing/2014/main" val="403022659"/>
                    </a:ext>
                  </a:extLst>
                </a:gridCol>
                <a:gridCol w="1730478">
                  <a:extLst>
                    <a:ext uri="{9D8B030D-6E8A-4147-A177-3AD203B41FA5}">
                      <a16:colId xmlns:a16="http://schemas.microsoft.com/office/drawing/2014/main" val="2238855050"/>
                    </a:ext>
                  </a:extLst>
                </a:gridCol>
              </a:tblGrid>
              <a:tr h="1258733">
                <a:tc>
                  <a:txBody>
                    <a:bodyPr/>
                    <a:lstStyle/>
                    <a:p>
                      <a:r>
                        <a:rPr lang="en-IN" dirty="0"/>
                        <a:t>S.NO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NAME OF THE AUTHOR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TITLE OF THE PAPER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SOURCE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CITATION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METHODOLOGY</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RESULTS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FUTURE ENCHANCMENT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tc>
                <a:extLst>
                  <a:ext uri="{0D108BD9-81ED-4DB2-BD59-A6C34878D82A}">
                    <a16:rowId xmlns:a16="http://schemas.microsoft.com/office/drawing/2014/main" val="3054514053"/>
                  </a:ext>
                </a:extLst>
              </a:tr>
              <a:tr h="4935589">
                <a:tc>
                  <a:txBody>
                    <a:bodyPr/>
                    <a:lstStyle/>
                    <a:p>
                      <a:r>
                        <a:rPr lang="en-IN" dirty="0"/>
                        <a:t>04</a:t>
                      </a:r>
                    </a:p>
                  </a:txBody>
                  <a:tcPr/>
                </a:tc>
                <a:tc>
                  <a:txBody>
                    <a:bodyPr/>
                    <a:lstStyle/>
                    <a:p>
                      <a:pPr lvl="0" algn="ctr">
                        <a:buNone/>
                      </a:pPr>
                      <a:r>
                        <a:rPr lang="en-US" dirty="0"/>
                        <a:t>Ran Tian,</a:t>
                      </a:r>
                    </a:p>
                    <a:p>
                      <a:pPr lvl="0" algn="ctr">
                        <a:buNone/>
                      </a:pPr>
                      <a:r>
                        <a:rPr lang="en-US" dirty="0"/>
                        <a:t>Zhihe Wang</a:t>
                      </a:r>
                    </a:p>
                  </a:txBody>
                  <a:tcPr/>
                </a:tc>
                <a:tc>
                  <a:txBody>
                    <a:bodyPr/>
                    <a:lstStyle/>
                    <a:p>
                      <a:pPr lvl="0" algn="l">
                        <a:lnSpc>
                          <a:spcPct val="100000"/>
                        </a:lnSpc>
                        <a:spcBef>
                          <a:spcPts val="0"/>
                        </a:spcBef>
                        <a:spcAft>
                          <a:spcPts val="0"/>
                        </a:spcAft>
                        <a:buNone/>
                      </a:pPr>
                      <a:r>
                        <a:rPr lang="en-US" dirty="0"/>
                        <a:t>AI-Powered Visual Recognition for Smart City Systems</a:t>
                      </a:r>
                    </a:p>
                  </a:txBody>
                  <a:tcPr/>
                </a:tc>
                <a:tc>
                  <a:txBody>
                    <a:bodyPr/>
                    <a:lstStyle/>
                    <a:p>
                      <a:r>
                        <a:rPr lang="en-US" dirty="0"/>
                        <a:t>IEEE Xplore – IEEE Internet of Things Journal, 2024</a:t>
                      </a:r>
                      <a:endParaRPr lang="en-IN" dirty="0"/>
                    </a:p>
                  </a:txBody>
                  <a:tcPr/>
                </a:tc>
                <a:tc>
                  <a:txBody>
                    <a:bodyPr/>
                    <a:lstStyle/>
                    <a:p>
                      <a:pPr lvl="0" algn="ctr">
                        <a:buNone/>
                      </a:pPr>
                      <a:r>
                        <a:rPr lang="en-IN" sz="1600" dirty="0"/>
                        <a:t>IEEE</a:t>
                      </a:r>
                      <a:r>
                        <a:rPr lang="en-IN" sz="1600" baseline="0" dirty="0"/>
                        <a:t> Xplore</a:t>
                      </a:r>
                    </a:p>
                    <a:p>
                      <a:pPr lvl="0" algn="ctr">
                        <a:buNone/>
                      </a:pPr>
                      <a:r>
                        <a:rPr lang="en-IN" sz="1600" baseline="0" dirty="0"/>
                        <a:t>2024</a:t>
                      </a:r>
                      <a:endParaRPr lang="en-US" sz="1600" dirty="0"/>
                    </a:p>
                  </a:txBody>
                  <a:tcPr/>
                </a:tc>
                <a:tc>
                  <a:txBody>
                    <a:bodyPr/>
                    <a:lstStyle/>
                    <a:p>
                      <a:r>
                        <a:rPr lang="en-US" dirty="0"/>
                        <a:t>Applied ML to detect urban elements (e.g., bins, waste) via city-wide camera networks</a:t>
                      </a:r>
                      <a:endParaRPr lang="en-IN" sz="1600" dirty="0"/>
                    </a:p>
                  </a:txBody>
                  <a:tcPr/>
                </a:tc>
                <a:tc>
                  <a:txBody>
                    <a:bodyPr/>
                    <a:lstStyle/>
                    <a:p>
                      <a:r>
                        <a:rPr lang="en-US" dirty="0"/>
                        <a:t>Robust detection under varying lighting/angles.</a:t>
                      </a:r>
                      <a:endParaRPr lang="en-IN" sz="1600" dirty="0"/>
                    </a:p>
                  </a:txBody>
                  <a:tcPr/>
                </a:tc>
                <a:tc>
                  <a:txBody>
                    <a:bodyPr/>
                    <a:lstStyle/>
                    <a:p>
                      <a:r>
                        <a:rPr lang="en-US" dirty="0"/>
                        <a:t>Improve extreme condition performance; support recyclability classification</a:t>
                      </a:r>
                      <a:endParaRPr lang="en-IN" sz="1600" dirty="0"/>
                    </a:p>
                  </a:txBody>
                  <a:tcPr/>
                </a:tc>
                <a:extLst>
                  <a:ext uri="{0D108BD9-81ED-4DB2-BD59-A6C34878D82A}">
                    <a16:rowId xmlns:a16="http://schemas.microsoft.com/office/drawing/2014/main" val="3493208911"/>
                  </a:ext>
                </a:extLst>
              </a:tr>
            </a:tbl>
          </a:graphicData>
        </a:graphic>
      </p:graphicFrame>
    </p:spTree>
    <p:extLst>
      <p:ext uri="{BB962C8B-B14F-4D97-AF65-F5344CB8AC3E}">
        <p14:creationId xmlns:p14="http://schemas.microsoft.com/office/powerpoint/2010/main" val="41739925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B806-6B3B-E37E-FA1D-824B56A1360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A6CD466-B5AF-42B9-42B3-1E01F40BF9B4}"/>
              </a:ext>
            </a:extLst>
          </p:cNvPr>
          <p:cNvSpPr txBox="1"/>
          <p:nvPr/>
        </p:nvSpPr>
        <p:spPr>
          <a:xfrm>
            <a:off x="2118851" y="296554"/>
            <a:ext cx="7954298" cy="677108"/>
          </a:xfrm>
          <a:prstGeom prst="rect">
            <a:avLst/>
          </a:prstGeom>
          <a:noFill/>
        </p:spPr>
        <p:txBody>
          <a:bodyPr wrap="square" rtlCol="0">
            <a:spAutoFit/>
          </a:bodyPr>
          <a:lstStyle/>
          <a:p>
            <a:pPr algn="ctr"/>
            <a:r>
              <a:rPr lang="en-IN" sz="3800" dirty="0">
                <a:latin typeface="Times New Roman" pitchFamily="18" charset="0"/>
                <a:cs typeface="Times New Roman" pitchFamily="18" charset="0"/>
              </a:rPr>
              <a:t>Software Requirements Specification</a:t>
            </a:r>
          </a:p>
        </p:txBody>
      </p:sp>
      <p:sp>
        <p:nvSpPr>
          <p:cNvPr id="3" name="TextBox 2">
            <a:extLst>
              <a:ext uri="{FF2B5EF4-FFF2-40B4-BE49-F238E27FC236}">
                <a16:creationId xmlns:a16="http://schemas.microsoft.com/office/drawing/2014/main" id="{9DB47CB3-DE79-6353-3A7C-2F4E08E7A866}"/>
              </a:ext>
            </a:extLst>
          </p:cNvPr>
          <p:cNvSpPr txBox="1"/>
          <p:nvPr/>
        </p:nvSpPr>
        <p:spPr>
          <a:xfrm>
            <a:off x="707920" y="1399643"/>
            <a:ext cx="5388079" cy="507831"/>
          </a:xfrm>
          <a:prstGeom prst="rect">
            <a:avLst/>
          </a:prstGeom>
          <a:noFill/>
        </p:spPr>
        <p:txBody>
          <a:bodyPr wrap="square" rtlCol="0">
            <a:spAutoFit/>
          </a:bodyPr>
          <a:lstStyle/>
          <a:p>
            <a:r>
              <a:rPr lang="en-IN" sz="2700" b="1" dirty="0">
                <a:latin typeface="Times New Roman" panose="02020603050405020304" pitchFamily="18" charset="0"/>
                <a:cs typeface="Times New Roman" panose="02020603050405020304" pitchFamily="18" charset="0"/>
              </a:rPr>
              <a:t>SOFTWARE REQUIREMENTS</a:t>
            </a:r>
            <a:r>
              <a:rPr lang="en-IN" sz="27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E624AA8B-D785-9382-AA04-02FC2C90E250}"/>
              </a:ext>
            </a:extLst>
          </p:cNvPr>
          <p:cNvSpPr txBox="1"/>
          <p:nvPr/>
        </p:nvSpPr>
        <p:spPr>
          <a:xfrm>
            <a:off x="707921" y="2435742"/>
            <a:ext cx="10677834" cy="2492990"/>
          </a:xfrm>
          <a:prstGeom prst="rect">
            <a:avLst/>
          </a:prstGeom>
          <a:noFill/>
        </p:spPr>
        <p:txBody>
          <a:bodyPr wrap="square" rtlCol="0">
            <a:spAutoFit/>
          </a:bodyPr>
          <a:lstStyle/>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Operating System               : Windows 11</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IDE                                     : VS Code Studio </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Languages                          :  Python 3.10</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Frameworks                        : Tensor flow</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Libraries                              : Pandas</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Database                              : Superbase</a:t>
            </a:r>
            <a:endParaRPr lang="en-IN" dirty="0"/>
          </a:p>
        </p:txBody>
      </p:sp>
    </p:spTree>
    <p:extLst>
      <p:ext uri="{BB962C8B-B14F-4D97-AF65-F5344CB8AC3E}">
        <p14:creationId xmlns:p14="http://schemas.microsoft.com/office/powerpoint/2010/main" val="244081999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E76A3-31D5-3AFE-074F-25820D15D01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433FB1-A877-AC7F-CFB8-94FB2C6CB68B}"/>
              </a:ext>
            </a:extLst>
          </p:cNvPr>
          <p:cNvSpPr txBox="1"/>
          <p:nvPr/>
        </p:nvSpPr>
        <p:spPr>
          <a:xfrm>
            <a:off x="707920" y="1291488"/>
            <a:ext cx="5388080" cy="507831"/>
          </a:xfrm>
          <a:prstGeom prst="rect">
            <a:avLst/>
          </a:prstGeom>
          <a:noFill/>
        </p:spPr>
        <p:txBody>
          <a:bodyPr wrap="square" rtlCol="0">
            <a:spAutoFit/>
          </a:bodyPr>
          <a:lstStyle/>
          <a:p>
            <a:r>
              <a:rPr lang="en-IN" sz="2700" b="1" dirty="0">
                <a:latin typeface="Times New Roman" panose="02020603050405020304" pitchFamily="18" charset="0"/>
                <a:cs typeface="Times New Roman" panose="02020603050405020304" pitchFamily="18" charset="0"/>
              </a:rPr>
              <a:t>HARDWARE REQUIREMENTS</a:t>
            </a:r>
            <a:r>
              <a:rPr lang="en-IN" sz="27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4710DA04-DEE8-DBE4-425E-E090A963F5C2}"/>
              </a:ext>
            </a:extLst>
          </p:cNvPr>
          <p:cNvSpPr txBox="1"/>
          <p:nvPr/>
        </p:nvSpPr>
        <p:spPr>
          <a:xfrm>
            <a:off x="707920" y="2278425"/>
            <a:ext cx="6331977" cy="189282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nn-NO" sz="2600" dirty="0">
                <a:latin typeface="Times New Roman" panose="02020603050405020304" pitchFamily="18" charset="0"/>
                <a:cs typeface="Times New Roman" panose="02020603050405020304" pitchFamily="18" charset="0"/>
              </a:rPr>
              <a:t>Processor  : Intel core i5</a:t>
            </a:r>
          </a:p>
          <a:p>
            <a:pPr marL="457200" indent="-457200">
              <a:lnSpc>
                <a:spcPct val="150000"/>
              </a:lnSpc>
              <a:buFont typeface="Arial" panose="020B0604020202020204" pitchFamily="34" charset="0"/>
              <a:buChar char="•"/>
            </a:pPr>
            <a:r>
              <a:rPr lang="nn-NO" sz="2600" dirty="0">
                <a:latin typeface="Times New Roman" panose="02020603050405020304" pitchFamily="18" charset="0"/>
                <a:cs typeface="Times New Roman" panose="02020603050405020304" pitchFamily="18" charset="0"/>
              </a:rPr>
              <a:t>Ram          : 8 GB (16 GB Recommended)</a:t>
            </a:r>
          </a:p>
          <a:p>
            <a:pPr marL="457200" indent="-457200">
              <a:lnSpc>
                <a:spcPct val="150000"/>
              </a:lnSpc>
              <a:buFont typeface="Arial" panose="020B0604020202020204" pitchFamily="34" charset="0"/>
              <a:buChar char="•"/>
            </a:pPr>
            <a:r>
              <a:rPr lang="nn-NO" sz="2600" dirty="0">
                <a:latin typeface="Times New Roman" panose="02020603050405020304" pitchFamily="18" charset="0"/>
                <a:cs typeface="Times New Roman" panose="02020603050405020304" pitchFamily="18" charset="0"/>
              </a:rPr>
              <a:t>Hard disk  : 512 GB</a:t>
            </a:r>
          </a:p>
        </p:txBody>
      </p:sp>
    </p:spTree>
    <p:extLst>
      <p:ext uri="{BB962C8B-B14F-4D97-AF65-F5344CB8AC3E}">
        <p14:creationId xmlns:p14="http://schemas.microsoft.com/office/powerpoint/2010/main" val="346274946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TotalTime>
  <Words>964</Words>
  <Application>Microsoft Office PowerPoint</Application>
  <PresentationFormat>Widescreen</PresentationFormat>
  <Paragraphs>177</Paragraphs>
  <Slides>19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NON-FUNCTIONAL REQUIREMENTS: </vt:lpstr>
      <vt:lpstr>Architecture</vt:lpstr>
      <vt:lpstr>PowerPoint Presentation</vt:lpstr>
      <vt:lpstr>PowerPoint Presentation</vt:lpstr>
      <vt:lpstr>PowerPoint Presentation</vt:lpstr>
      <vt:lpstr>Code :</vt:lpstr>
      <vt:lpstr>Result :</vt:lpstr>
      <vt:lpstr>PowerPoint Presentation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MANCHALA MANI RAJU</dc:creator>
  <cp:lastModifiedBy>CHNDRAKALA</cp:lastModifiedBy>
  <cp:revision>37</cp:revision>
  <dcterms:created xsi:type="dcterms:W3CDTF">2025-06-27T11:52:16Z</dcterms:created>
  <dcterms:modified xsi:type="dcterms:W3CDTF">2025-10-24T16:22:06Z</dcterms:modified>
</cp:coreProperties>
</file>